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67"/>
  </p:notesMasterIdLst>
  <p:sldIdLst>
    <p:sldId id="271" r:id="rId2"/>
    <p:sldId id="272" r:id="rId3"/>
    <p:sldId id="273" r:id="rId4"/>
    <p:sldId id="340" r:id="rId5"/>
    <p:sldId id="341" r:id="rId6"/>
    <p:sldId id="342" r:id="rId7"/>
    <p:sldId id="343" r:id="rId8"/>
    <p:sldId id="274" r:id="rId9"/>
    <p:sldId id="275" r:id="rId10"/>
    <p:sldId id="278" r:id="rId11"/>
    <p:sldId id="280" r:id="rId12"/>
    <p:sldId id="344" r:id="rId13"/>
    <p:sldId id="286" r:id="rId14"/>
    <p:sldId id="282" r:id="rId15"/>
    <p:sldId id="330" r:id="rId16"/>
    <p:sldId id="283" r:id="rId17"/>
    <p:sldId id="284" r:id="rId18"/>
    <p:sldId id="285" r:id="rId19"/>
    <p:sldId id="288" r:id="rId20"/>
    <p:sldId id="307" r:id="rId21"/>
    <p:sldId id="290" r:id="rId22"/>
    <p:sldId id="308" r:id="rId23"/>
    <p:sldId id="292" r:id="rId24"/>
    <p:sldId id="326" r:id="rId25"/>
    <p:sldId id="293" r:id="rId26"/>
    <p:sldId id="324" r:id="rId27"/>
    <p:sldId id="294" r:id="rId28"/>
    <p:sldId id="295" r:id="rId29"/>
    <p:sldId id="309" r:id="rId30"/>
    <p:sldId id="297" r:id="rId31"/>
    <p:sldId id="327" r:id="rId32"/>
    <p:sldId id="323" r:id="rId33"/>
    <p:sldId id="310" r:id="rId34"/>
    <p:sldId id="296" r:id="rId35"/>
    <p:sldId id="311" r:id="rId36"/>
    <p:sldId id="298" r:id="rId37"/>
    <p:sldId id="312" r:id="rId38"/>
    <p:sldId id="345" r:id="rId39"/>
    <p:sldId id="346" r:id="rId40"/>
    <p:sldId id="347" r:id="rId41"/>
    <p:sldId id="313" r:id="rId42"/>
    <p:sldId id="314" r:id="rId43"/>
    <p:sldId id="315" r:id="rId44"/>
    <p:sldId id="299" r:id="rId45"/>
    <p:sldId id="318" r:id="rId46"/>
    <p:sldId id="301" r:id="rId47"/>
    <p:sldId id="302" r:id="rId48"/>
    <p:sldId id="303" r:id="rId49"/>
    <p:sldId id="317" r:id="rId50"/>
    <p:sldId id="319" r:id="rId51"/>
    <p:sldId id="321" r:id="rId52"/>
    <p:sldId id="320" r:id="rId53"/>
    <p:sldId id="304" r:id="rId54"/>
    <p:sldId id="331" r:id="rId55"/>
    <p:sldId id="332" r:id="rId56"/>
    <p:sldId id="334" r:id="rId57"/>
    <p:sldId id="335" r:id="rId58"/>
    <p:sldId id="337" r:id="rId59"/>
    <p:sldId id="336" r:id="rId60"/>
    <p:sldId id="305" r:id="rId61"/>
    <p:sldId id="348" r:id="rId62"/>
    <p:sldId id="349" r:id="rId63"/>
    <p:sldId id="351" r:id="rId64"/>
    <p:sldId id="350" r:id="rId65"/>
    <p:sldId id="339" r:id="rId66"/>
  </p:sldIdLst>
  <p:sldSz cx="12192000" cy="6858000"/>
  <p:notesSz cx="9926638" cy="6797675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3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 dirty="0"/>
              <a:t>Asignación Fiscal</a:t>
            </a:r>
            <a:r>
              <a:rPr lang="es-EC" baseline="0" dirty="0"/>
              <a:t> 2025</a:t>
            </a:r>
          </a:p>
          <a:p>
            <a:pPr>
              <a:defRPr/>
            </a:pPr>
            <a:r>
              <a:rPr lang="es-EC" baseline="0" dirty="0"/>
              <a:t>404,462,72  </a:t>
            </a:r>
            <a:endParaRPr lang="es-EC" dirty="0"/>
          </a:p>
        </c:rich>
      </c:tx>
      <c:layout>
        <c:manualLayout>
          <c:xMode val="edge"/>
          <c:yMode val="edge"/>
          <c:x val="0.28187486461705941"/>
          <c:y val="3.15582273656671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817454994090052E-2"/>
          <c:y val="0.21622168050366947"/>
          <c:w val="0.93888888888888888"/>
          <c:h val="0.671457786526684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EBC7-4350-BF2C-9615582254C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EBC7-4350-BF2C-9615582254C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EBC7-4350-BF2C-9615582254C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Hoja1!$B$3:$B$5</c:f>
              <c:strCache>
                <c:ptCount val="3"/>
                <c:pt idx="0">
                  <c:v>Gasto Corriente</c:v>
                </c:pt>
                <c:pt idx="1">
                  <c:v> Inversión</c:v>
                </c:pt>
                <c:pt idx="2">
                  <c:v>Grupos de atención Prioritaria </c:v>
                </c:pt>
              </c:strCache>
            </c:strRef>
          </c:cat>
          <c:val>
            <c:numRef>
              <c:f>Hoja1!$C$3:$C$5</c:f>
              <c:numCache>
                <c:formatCode>General</c:formatCode>
                <c:ptCount val="3"/>
                <c:pt idx="0">
                  <c:v>121338.82</c:v>
                </c:pt>
                <c:pt idx="1">
                  <c:v>242677.63</c:v>
                </c:pt>
                <c:pt idx="2">
                  <c:v>40446.269999999997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BC7-4350-BF2C-9615582254C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AF4-4715-AD42-BD3825A18B4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AF4-4715-AD42-BD3825A18B4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AF4-4715-AD42-BD3825A18B4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AF4-4715-AD42-BD3825A18B41}"/>
              </c:ext>
            </c:extLst>
          </c:dPt>
          <c:cat>
            <c:strRef>
              <c:f>Hoja1!$A$2:$A$5</c:f>
              <c:strCache>
                <c:ptCount val="4"/>
                <c:pt idx="0">
                  <c:v>Remuneraciones unificadas
Servicios Básicos 
Conagopare Nacional, Cotopaxi 
Retención 5 por mil de la Contraloría General de Estado 
Comisión Bancaria 
Póliza de Fidelidad 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2F-4F61-858E-D4C49272A8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822832322755799"/>
          <c:y val="3.7795464498475248E-2"/>
          <c:w val="0.83177167677244201"/>
          <c:h val="0.52446506597952636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explosion val="3"/>
          <c:dPt>
            <c:idx val="0"/>
            <c:bubble3D val="0"/>
            <c:explosion val="7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D21E-43A8-9C06-3CBEECA329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4990-45E6-8182-05AAF45D85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4990-45E6-8182-05AAF45D85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4990-45E6-8182-05AAF45D85E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9-4990-45E6-8182-05AAF45D85E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B-4990-45E6-8182-05AAF45D85EA}"/>
              </c:ext>
            </c:extLst>
          </c:dPt>
          <c:dLbls>
            <c:dLbl>
              <c:idx val="5"/>
              <c:layout>
                <c:manualLayout>
                  <c:x val="0"/>
                  <c:y val="9.894284872496965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990-45E6-8182-05AAF45D85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Remuneraciones unificadas</c:v>
                </c:pt>
                <c:pt idx="1">
                  <c:v>Servicios Básicos </c:v>
                </c:pt>
                <c:pt idx="2">
                  <c:v>Conagopare Nacional, Cotopaxi </c:v>
                </c:pt>
                <c:pt idx="3">
                  <c:v>Retención 5 por mil de la Contraloría General de Estado </c:v>
                </c:pt>
                <c:pt idx="4">
                  <c:v>Comisión Bancaria </c:v>
                </c:pt>
                <c:pt idx="5">
                  <c:v>Póliza de Fidelidad 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105817.81</c:v>
                </c:pt>
                <c:pt idx="1">
                  <c:v>2112</c:v>
                </c:pt>
                <c:pt idx="2">
                  <c:v>11399.01</c:v>
                </c:pt>
                <c:pt idx="3">
                  <c:v>1800</c:v>
                </c:pt>
                <c:pt idx="4">
                  <c:v>60</c:v>
                </c:pt>
                <c:pt idx="5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1E-43A8-9C06-3CBEECA3295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7289212394962258E-2"/>
          <c:y val="0.4528904419961336"/>
          <c:w val="0.42435478828303536"/>
          <c:h val="0.51901070657831094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404462,72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7970747575253837E-2"/>
          <c:y val="0.1224621472220572"/>
          <c:w val="0.94779022208402597"/>
          <c:h val="0.63851581464815121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0517-41BE-B7B9-352AA96B283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0517-41BE-B7B9-352AA96B283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0517-41BE-B7B9-352AA96B283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0517-41BE-B7B9-352AA96B283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Gasto corriente 2025</c:v>
                </c:pt>
                <c:pt idx="1">
                  <c:v>Inversión 2025</c:v>
                </c:pt>
                <c:pt idx="2">
                  <c:v>Presupuesto de arrastre hasta el 31 de diciembre del 2025.</c:v>
                </c:pt>
                <c:pt idx="3">
                  <c:v>Grupos Vulnerables 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121338.82</c:v>
                </c:pt>
                <c:pt idx="1">
                  <c:v>139716.07</c:v>
                </c:pt>
                <c:pt idx="2">
                  <c:v>102961.56</c:v>
                </c:pt>
                <c:pt idx="3">
                  <c:v>40446.269999999997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2A-4EAA-B4E9-8C13990B231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141FD3-7B3A-4373-B0E2-ED01DC73707F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DD8D80DA-7C11-43EF-9945-BB38744230B3}">
      <dgm:prSet phldrT="[Texto]" phldr="1"/>
      <dgm:spPr/>
      <dgm:t>
        <a:bodyPr/>
        <a:lstStyle/>
        <a:p>
          <a:endParaRPr lang="es-EC"/>
        </a:p>
      </dgm:t>
    </dgm:pt>
    <dgm:pt modelId="{C0FAC3B3-0159-4458-9DD0-A85BC2BF7E1B}" type="parTrans" cxnId="{36B7EF88-BCD4-433C-9B65-69F569BD056C}">
      <dgm:prSet/>
      <dgm:spPr/>
      <dgm:t>
        <a:bodyPr/>
        <a:lstStyle/>
        <a:p>
          <a:endParaRPr lang="es-EC"/>
        </a:p>
      </dgm:t>
    </dgm:pt>
    <dgm:pt modelId="{4C1DAD87-81AE-4666-90E4-AF092F9B001F}" type="sibTrans" cxnId="{36B7EF88-BCD4-433C-9B65-69F569BD056C}">
      <dgm:prSet/>
      <dgm:spPr/>
      <dgm:t>
        <a:bodyPr/>
        <a:lstStyle/>
        <a:p>
          <a:endParaRPr lang="es-EC"/>
        </a:p>
      </dgm:t>
    </dgm:pt>
    <dgm:pt modelId="{D9EA1E12-3314-4F61-B3B4-7EC434536F2A}">
      <dgm:prSet phldrT="[Texto]" phldr="1"/>
      <dgm:spPr/>
      <dgm:t>
        <a:bodyPr/>
        <a:lstStyle/>
        <a:p>
          <a:endParaRPr lang="es-EC"/>
        </a:p>
      </dgm:t>
    </dgm:pt>
    <dgm:pt modelId="{C531B15B-1439-4A4A-B0FA-C71B406306DB}" type="parTrans" cxnId="{02526EFC-48E3-4138-8CF2-BAC4A24CE1A5}">
      <dgm:prSet/>
      <dgm:spPr/>
      <dgm:t>
        <a:bodyPr/>
        <a:lstStyle/>
        <a:p>
          <a:endParaRPr lang="es-EC"/>
        </a:p>
      </dgm:t>
    </dgm:pt>
    <dgm:pt modelId="{B75732B4-D85D-438E-8580-5518DB638B1A}" type="sibTrans" cxnId="{02526EFC-48E3-4138-8CF2-BAC4A24CE1A5}">
      <dgm:prSet/>
      <dgm:spPr/>
      <dgm:t>
        <a:bodyPr/>
        <a:lstStyle/>
        <a:p>
          <a:endParaRPr lang="es-EC"/>
        </a:p>
      </dgm:t>
    </dgm:pt>
    <dgm:pt modelId="{BADFE515-871C-48EB-B43C-33B7F0D849D4}">
      <dgm:prSet phldrT="[Texto]" phldr="1"/>
      <dgm:spPr/>
      <dgm:t>
        <a:bodyPr/>
        <a:lstStyle/>
        <a:p>
          <a:endParaRPr lang="es-EC"/>
        </a:p>
      </dgm:t>
    </dgm:pt>
    <dgm:pt modelId="{881E1FF8-1F04-468C-A2E6-C949040D061F}" type="parTrans" cxnId="{8551A4F6-5A5B-4E8A-B209-41538A82F44A}">
      <dgm:prSet/>
      <dgm:spPr/>
      <dgm:t>
        <a:bodyPr/>
        <a:lstStyle/>
        <a:p>
          <a:endParaRPr lang="es-EC"/>
        </a:p>
      </dgm:t>
    </dgm:pt>
    <dgm:pt modelId="{10C65097-B87E-467E-A8B4-E66AA20B7F5C}" type="sibTrans" cxnId="{8551A4F6-5A5B-4E8A-B209-41538A82F44A}">
      <dgm:prSet/>
      <dgm:spPr/>
      <dgm:t>
        <a:bodyPr/>
        <a:lstStyle/>
        <a:p>
          <a:endParaRPr lang="es-EC"/>
        </a:p>
      </dgm:t>
    </dgm:pt>
    <dgm:pt modelId="{76A2BC45-9325-4F9B-9DC0-DD79100B5AE0}">
      <dgm:prSet phldrT="[Texto]" phldr="1"/>
      <dgm:spPr/>
      <dgm:t>
        <a:bodyPr/>
        <a:lstStyle/>
        <a:p>
          <a:endParaRPr lang="es-EC"/>
        </a:p>
      </dgm:t>
    </dgm:pt>
    <dgm:pt modelId="{079AB742-ED37-4473-87C4-EAC8C47F8CB8}" type="parTrans" cxnId="{585FEF64-FE92-4BDA-A85E-108443B21530}">
      <dgm:prSet/>
      <dgm:spPr/>
      <dgm:t>
        <a:bodyPr/>
        <a:lstStyle/>
        <a:p>
          <a:endParaRPr lang="es-EC"/>
        </a:p>
      </dgm:t>
    </dgm:pt>
    <dgm:pt modelId="{F6D7EED5-425A-4E11-94E0-30BB950F246D}" type="sibTrans" cxnId="{585FEF64-FE92-4BDA-A85E-108443B21530}">
      <dgm:prSet/>
      <dgm:spPr/>
      <dgm:t>
        <a:bodyPr/>
        <a:lstStyle/>
        <a:p>
          <a:endParaRPr lang="es-EC"/>
        </a:p>
      </dgm:t>
    </dgm:pt>
    <dgm:pt modelId="{1FE2AD45-9B6B-4C33-AB59-348B34AFCA2C}">
      <dgm:prSet phldrT="[Texto]" phldr="1"/>
      <dgm:spPr/>
      <dgm:t>
        <a:bodyPr/>
        <a:lstStyle/>
        <a:p>
          <a:endParaRPr lang="es-EC"/>
        </a:p>
      </dgm:t>
    </dgm:pt>
    <dgm:pt modelId="{F2636DFC-8D28-4C03-A503-B684FA18AB2D}" type="parTrans" cxnId="{200A53E1-AA80-4A25-B115-609335B53755}">
      <dgm:prSet/>
      <dgm:spPr/>
      <dgm:t>
        <a:bodyPr/>
        <a:lstStyle/>
        <a:p>
          <a:endParaRPr lang="es-EC"/>
        </a:p>
      </dgm:t>
    </dgm:pt>
    <dgm:pt modelId="{A767DABF-25FB-4EB1-8D9A-05A84F6527ED}" type="sibTrans" cxnId="{200A53E1-AA80-4A25-B115-609335B53755}">
      <dgm:prSet/>
      <dgm:spPr/>
      <dgm:t>
        <a:bodyPr/>
        <a:lstStyle/>
        <a:p>
          <a:endParaRPr lang="es-EC"/>
        </a:p>
      </dgm:t>
    </dgm:pt>
    <dgm:pt modelId="{DA0A49F5-5178-46B0-9D9B-B726E107C8A2}">
      <dgm:prSet phldrT="[Texto]" phldr="1"/>
      <dgm:spPr/>
      <dgm:t>
        <a:bodyPr/>
        <a:lstStyle/>
        <a:p>
          <a:endParaRPr lang="es-EC"/>
        </a:p>
      </dgm:t>
    </dgm:pt>
    <dgm:pt modelId="{EE8749B0-D7E0-45B2-883A-B8B1D2D309C0}" type="parTrans" cxnId="{CAD36B4C-62E1-450A-9CBD-B229CFB2A1FF}">
      <dgm:prSet/>
      <dgm:spPr/>
      <dgm:t>
        <a:bodyPr/>
        <a:lstStyle/>
        <a:p>
          <a:endParaRPr lang="es-EC"/>
        </a:p>
      </dgm:t>
    </dgm:pt>
    <dgm:pt modelId="{129D2FE5-58A8-4B06-A054-F0A11CCCFA2D}" type="sibTrans" cxnId="{CAD36B4C-62E1-450A-9CBD-B229CFB2A1FF}">
      <dgm:prSet/>
      <dgm:spPr/>
      <dgm:t>
        <a:bodyPr/>
        <a:lstStyle/>
        <a:p>
          <a:endParaRPr lang="es-EC"/>
        </a:p>
      </dgm:t>
    </dgm:pt>
    <dgm:pt modelId="{E621C9A6-FA98-4FE8-8A78-0B439C29BFBD}">
      <dgm:prSet phldrT="[Texto]" phldr="1"/>
      <dgm:spPr/>
      <dgm:t>
        <a:bodyPr/>
        <a:lstStyle/>
        <a:p>
          <a:endParaRPr lang="es-EC"/>
        </a:p>
      </dgm:t>
    </dgm:pt>
    <dgm:pt modelId="{5A5FF7A3-C5D3-4503-8D78-88297454F105}" type="parTrans" cxnId="{1D674491-C80C-4AEE-A0C7-4A6BE659F842}">
      <dgm:prSet/>
      <dgm:spPr/>
      <dgm:t>
        <a:bodyPr/>
        <a:lstStyle/>
        <a:p>
          <a:endParaRPr lang="es-EC"/>
        </a:p>
      </dgm:t>
    </dgm:pt>
    <dgm:pt modelId="{3C7BBCE4-DC44-47BE-9792-B07D9213A94F}" type="sibTrans" cxnId="{1D674491-C80C-4AEE-A0C7-4A6BE659F842}">
      <dgm:prSet/>
      <dgm:spPr/>
      <dgm:t>
        <a:bodyPr/>
        <a:lstStyle/>
        <a:p>
          <a:endParaRPr lang="es-EC"/>
        </a:p>
      </dgm:t>
    </dgm:pt>
    <dgm:pt modelId="{9D8FA309-7FCC-40AA-A5BC-82F2BD8527D8}">
      <dgm:prSet phldrT="[Texto]" phldr="1"/>
      <dgm:spPr/>
      <dgm:t>
        <a:bodyPr/>
        <a:lstStyle/>
        <a:p>
          <a:endParaRPr lang="es-EC"/>
        </a:p>
      </dgm:t>
    </dgm:pt>
    <dgm:pt modelId="{B5BF2B28-A3B9-49B5-979D-E12346ED1AFC}" type="parTrans" cxnId="{5E6C26F8-E6FF-4D87-B16B-126FBED0A8BE}">
      <dgm:prSet/>
      <dgm:spPr/>
      <dgm:t>
        <a:bodyPr/>
        <a:lstStyle/>
        <a:p>
          <a:endParaRPr lang="es-EC"/>
        </a:p>
      </dgm:t>
    </dgm:pt>
    <dgm:pt modelId="{7828670F-E549-4BC2-BF2D-FE1C085100D0}" type="sibTrans" cxnId="{5E6C26F8-E6FF-4D87-B16B-126FBED0A8BE}">
      <dgm:prSet/>
      <dgm:spPr/>
      <dgm:t>
        <a:bodyPr/>
        <a:lstStyle/>
        <a:p>
          <a:endParaRPr lang="es-EC"/>
        </a:p>
      </dgm:t>
    </dgm:pt>
    <dgm:pt modelId="{06C3F1CC-7E56-4355-830B-AC11EEDED0F2}">
      <dgm:prSet phldrT="[Texto]" phldr="1"/>
      <dgm:spPr/>
      <dgm:t>
        <a:bodyPr/>
        <a:lstStyle/>
        <a:p>
          <a:endParaRPr lang="es-EC"/>
        </a:p>
      </dgm:t>
    </dgm:pt>
    <dgm:pt modelId="{1DE13595-20D6-4363-A00D-121F87840CB6}" type="parTrans" cxnId="{782637D9-4D4B-475A-8518-80E5C3526F4D}">
      <dgm:prSet/>
      <dgm:spPr/>
      <dgm:t>
        <a:bodyPr/>
        <a:lstStyle/>
        <a:p>
          <a:endParaRPr lang="es-EC"/>
        </a:p>
      </dgm:t>
    </dgm:pt>
    <dgm:pt modelId="{E8DD4633-44B7-49E5-AD24-DEC6280CC649}" type="sibTrans" cxnId="{782637D9-4D4B-475A-8518-80E5C3526F4D}">
      <dgm:prSet/>
      <dgm:spPr/>
      <dgm:t>
        <a:bodyPr/>
        <a:lstStyle/>
        <a:p>
          <a:endParaRPr lang="es-EC"/>
        </a:p>
      </dgm:t>
    </dgm:pt>
    <dgm:pt modelId="{E4038BB7-E2F8-4C0D-89C0-7DCAB4AE6B44}" type="pres">
      <dgm:prSet presAssocID="{61141FD3-7B3A-4373-B0E2-ED01DC73707F}" presName="linear" presStyleCnt="0">
        <dgm:presLayoutVars>
          <dgm:dir/>
          <dgm:resizeHandles val="exact"/>
        </dgm:presLayoutVars>
      </dgm:prSet>
      <dgm:spPr/>
    </dgm:pt>
    <dgm:pt modelId="{07A336D1-3D83-40F1-B8AA-1D8F0702EC0B}" type="pres">
      <dgm:prSet presAssocID="{DD8D80DA-7C11-43EF-9945-BB38744230B3}" presName="comp" presStyleCnt="0"/>
      <dgm:spPr/>
    </dgm:pt>
    <dgm:pt modelId="{E4DA7F3A-B8DE-47B6-9316-ED1BCA671C16}" type="pres">
      <dgm:prSet presAssocID="{DD8D80DA-7C11-43EF-9945-BB38744230B3}" presName="box" presStyleLbl="node1" presStyleIdx="0" presStyleCnt="3"/>
      <dgm:spPr/>
    </dgm:pt>
    <dgm:pt modelId="{508E1969-4829-401F-A6E3-E38EC512A3A4}" type="pres">
      <dgm:prSet presAssocID="{DD8D80DA-7C11-43EF-9945-BB38744230B3}" presName="img" presStyleLbl="fgImgPlace1" presStyleIdx="0" presStyleCnt="3"/>
      <dgm:spPr/>
    </dgm:pt>
    <dgm:pt modelId="{9FDAA87D-C75E-40D6-AE1B-00E2CC5806CB}" type="pres">
      <dgm:prSet presAssocID="{DD8D80DA-7C11-43EF-9945-BB38744230B3}" presName="text" presStyleLbl="node1" presStyleIdx="0" presStyleCnt="3">
        <dgm:presLayoutVars>
          <dgm:bulletEnabled val="1"/>
        </dgm:presLayoutVars>
      </dgm:prSet>
      <dgm:spPr/>
    </dgm:pt>
    <dgm:pt modelId="{B18661CC-6AB2-480F-81D7-55E17819C6B2}" type="pres">
      <dgm:prSet presAssocID="{4C1DAD87-81AE-4666-90E4-AF092F9B001F}" presName="spacer" presStyleCnt="0"/>
      <dgm:spPr/>
    </dgm:pt>
    <dgm:pt modelId="{E9CB92A1-71B6-4F20-83AA-C7FF3FFBF45E}" type="pres">
      <dgm:prSet presAssocID="{76A2BC45-9325-4F9B-9DC0-DD79100B5AE0}" presName="comp" presStyleCnt="0"/>
      <dgm:spPr/>
    </dgm:pt>
    <dgm:pt modelId="{D0BC0186-6A7E-40E4-ABC7-7225BFD0C801}" type="pres">
      <dgm:prSet presAssocID="{76A2BC45-9325-4F9B-9DC0-DD79100B5AE0}" presName="box" presStyleLbl="node1" presStyleIdx="1" presStyleCnt="3"/>
      <dgm:spPr/>
    </dgm:pt>
    <dgm:pt modelId="{7671975E-5251-4A0D-AA07-447204AFA8C4}" type="pres">
      <dgm:prSet presAssocID="{76A2BC45-9325-4F9B-9DC0-DD79100B5AE0}" presName="img" presStyleLbl="fgImgPlace1" presStyleIdx="1" presStyleCnt="3"/>
      <dgm:spPr/>
    </dgm:pt>
    <dgm:pt modelId="{B06BD6A3-6085-4EB3-AB1C-3E5814FDBBF8}" type="pres">
      <dgm:prSet presAssocID="{76A2BC45-9325-4F9B-9DC0-DD79100B5AE0}" presName="text" presStyleLbl="node1" presStyleIdx="1" presStyleCnt="3">
        <dgm:presLayoutVars>
          <dgm:bulletEnabled val="1"/>
        </dgm:presLayoutVars>
      </dgm:prSet>
      <dgm:spPr/>
    </dgm:pt>
    <dgm:pt modelId="{C1A2C5AE-115A-49DA-8597-6053A756BB04}" type="pres">
      <dgm:prSet presAssocID="{F6D7EED5-425A-4E11-94E0-30BB950F246D}" presName="spacer" presStyleCnt="0"/>
      <dgm:spPr/>
    </dgm:pt>
    <dgm:pt modelId="{933836EC-BD75-41F2-AD94-4C8126E0A8A9}" type="pres">
      <dgm:prSet presAssocID="{E621C9A6-FA98-4FE8-8A78-0B439C29BFBD}" presName="comp" presStyleCnt="0"/>
      <dgm:spPr/>
    </dgm:pt>
    <dgm:pt modelId="{A87706E6-AF1E-4661-BCD0-F3568BE23498}" type="pres">
      <dgm:prSet presAssocID="{E621C9A6-FA98-4FE8-8A78-0B439C29BFBD}" presName="box" presStyleLbl="node1" presStyleIdx="2" presStyleCnt="3"/>
      <dgm:spPr/>
    </dgm:pt>
    <dgm:pt modelId="{F189CB21-575C-4114-8C0F-E30EC891EFF3}" type="pres">
      <dgm:prSet presAssocID="{E621C9A6-FA98-4FE8-8A78-0B439C29BFBD}" presName="img" presStyleLbl="fgImgPlace1" presStyleIdx="2" presStyleCnt="3"/>
      <dgm:spPr/>
    </dgm:pt>
    <dgm:pt modelId="{24E8B43A-E65F-4D3E-ACF3-7BE493771CD8}" type="pres">
      <dgm:prSet presAssocID="{E621C9A6-FA98-4FE8-8A78-0B439C29BFBD}" presName="text" presStyleLbl="node1" presStyleIdx="2" presStyleCnt="3">
        <dgm:presLayoutVars>
          <dgm:bulletEnabled val="1"/>
        </dgm:presLayoutVars>
      </dgm:prSet>
      <dgm:spPr/>
    </dgm:pt>
  </dgm:ptLst>
  <dgm:cxnLst>
    <dgm:cxn modelId="{B5A0F917-F376-4EA7-9826-C4FC0FFFE1F2}" type="presOf" srcId="{1FE2AD45-9B6B-4C33-AB59-348B34AFCA2C}" destId="{D0BC0186-6A7E-40E4-ABC7-7225BFD0C801}" srcOrd="0" destOrd="1" presId="urn:microsoft.com/office/officeart/2005/8/layout/vList4"/>
    <dgm:cxn modelId="{5801BB2B-47F6-47D8-8CFF-55F145F48FFB}" type="presOf" srcId="{E621C9A6-FA98-4FE8-8A78-0B439C29BFBD}" destId="{24E8B43A-E65F-4D3E-ACF3-7BE493771CD8}" srcOrd="1" destOrd="0" presId="urn:microsoft.com/office/officeart/2005/8/layout/vList4"/>
    <dgm:cxn modelId="{E59B5A33-042E-421E-AFC2-19AAD60504A3}" type="presOf" srcId="{9D8FA309-7FCC-40AA-A5BC-82F2BD8527D8}" destId="{24E8B43A-E65F-4D3E-ACF3-7BE493771CD8}" srcOrd="1" destOrd="1" presId="urn:microsoft.com/office/officeart/2005/8/layout/vList4"/>
    <dgm:cxn modelId="{FE7D9141-DD20-4A01-9C25-43C5BB0383FE}" type="presOf" srcId="{06C3F1CC-7E56-4355-830B-AC11EEDED0F2}" destId="{24E8B43A-E65F-4D3E-ACF3-7BE493771CD8}" srcOrd="1" destOrd="2" presId="urn:microsoft.com/office/officeart/2005/8/layout/vList4"/>
    <dgm:cxn modelId="{585FEF64-FE92-4BDA-A85E-108443B21530}" srcId="{61141FD3-7B3A-4373-B0E2-ED01DC73707F}" destId="{76A2BC45-9325-4F9B-9DC0-DD79100B5AE0}" srcOrd="1" destOrd="0" parTransId="{079AB742-ED37-4473-87C4-EAC8C47F8CB8}" sibTransId="{F6D7EED5-425A-4E11-94E0-30BB950F246D}"/>
    <dgm:cxn modelId="{FD098F6B-CE70-4068-B0B0-3CF6291692E5}" type="presOf" srcId="{DA0A49F5-5178-46B0-9D9B-B726E107C8A2}" destId="{D0BC0186-6A7E-40E4-ABC7-7225BFD0C801}" srcOrd="0" destOrd="2" presId="urn:microsoft.com/office/officeart/2005/8/layout/vList4"/>
    <dgm:cxn modelId="{CAD36B4C-62E1-450A-9CBD-B229CFB2A1FF}" srcId="{76A2BC45-9325-4F9B-9DC0-DD79100B5AE0}" destId="{DA0A49F5-5178-46B0-9D9B-B726E107C8A2}" srcOrd="1" destOrd="0" parTransId="{EE8749B0-D7E0-45B2-883A-B8B1D2D309C0}" sibTransId="{129D2FE5-58A8-4B06-A054-F0A11CCCFA2D}"/>
    <dgm:cxn modelId="{67036A55-146C-43CA-A4F2-42F982618745}" type="presOf" srcId="{DD8D80DA-7C11-43EF-9945-BB38744230B3}" destId="{E4DA7F3A-B8DE-47B6-9316-ED1BCA671C16}" srcOrd="0" destOrd="0" presId="urn:microsoft.com/office/officeart/2005/8/layout/vList4"/>
    <dgm:cxn modelId="{82B57F75-F1D0-4ABA-AF79-CDEB5FBA90F3}" type="presOf" srcId="{D9EA1E12-3314-4F61-B3B4-7EC434536F2A}" destId="{E4DA7F3A-B8DE-47B6-9316-ED1BCA671C16}" srcOrd="0" destOrd="1" presId="urn:microsoft.com/office/officeart/2005/8/layout/vList4"/>
    <dgm:cxn modelId="{AA2BA576-56E4-401C-A0A6-D5BF77BADD25}" type="presOf" srcId="{DD8D80DA-7C11-43EF-9945-BB38744230B3}" destId="{9FDAA87D-C75E-40D6-AE1B-00E2CC5806CB}" srcOrd="1" destOrd="0" presId="urn:microsoft.com/office/officeart/2005/8/layout/vList4"/>
    <dgm:cxn modelId="{0416347C-B7C3-4ABE-9269-B02E5FFCF512}" type="presOf" srcId="{1FE2AD45-9B6B-4C33-AB59-348B34AFCA2C}" destId="{B06BD6A3-6085-4EB3-AB1C-3E5814FDBBF8}" srcOrd="1" destOrd="1" presId="urn:microsoft.com/office/officeart/2005/8/layout/vList4"/>
    <dgm:cxn modelId="{36B7EF88-BCD4-433C-9B65-69F569BD056C}" srcId="{61141FD3-7B3A-4373-B0E2-ED01DC73707F}" destId="{DD8D80DA-7C11-43EF-9945-BB38744230B3}" srcOrd="0" destOrd="0" parTransId="{C0FAC3B3-0159-4458-9DD0-A85BC2BF7E1B}" sibTransId="{4C1DAD87-81AE-4666-90E4-AF092F9B001F}"/>
    <dgm:cxn modelId="{1D674491-C80C-4AEE-A0C7-4A6BE659F842}" srcId="{61141FD3-7B3A-4373-B0E2-ED01DC73707F}" destId="{E621C9A6-FA98-4FE8-8A78-0B439C29BFBD}" srcOrd="2" destOrd="0" parTransId="{5A5FF7A3-C5D3-4503-8D78-88297454F105}" sibTransId="{3C7BBCE4-DC44-47BE-9792-B07D9213A94F}"/>
    <dgm:cxn modelId="{34AC789F-9ED9-444B-847F-FD98AF077031}" type="presOf" srcId="{E621C9A6-FA98-4FE8-8A78-0B439C29BFBD}" destId="{A87706E6-AF1E-4661-BCD0-F3568BE23498}" srcOrd="0" destOrd="0" presId="urn:microsoft.com/office/officeart/2005/8/layout/vList4"/>
    <dgm:cxn modelId="{31A63EA0-3479-4B65-BA9F-7A6EB7352713}" type="presOf" srcId="{61141FD3-7B3A-4373-B0E2-ED01DC73707F}" destId="{E4038BB7-E2F8-4C0D-89C0-7DCAB4AE6B44}" srcOrd="0" destOrd="0" presId="urn:microsoft.com/office/officeart/2005/8/layout/vList4"/>
    <dgm:cxn modelId="{223A47A7-D15D-460C-B4BD-9571E9D998DB}" type="presOf" srcId="{BADFE515-871C-48EB-B43C-33B7F0D849D4}" destId="{E4DA7F3A-B8DE-47B6-9316-ED1BCA671C16}" srcOrd="0" destOrd="2" presId="urn:microsoft.com/office/officeart/2005/8/layout/vList4"/>
    <dgm:cxn modelId="{DCBC36A8-2087-4F47-926E-263F33F0F2F7}" type="presOf" srcId="{76A2BC45-9325-4F9B-9DC0-DD79100B5AE0}" destId="{D0BC0186-6A7E-40E4-ABC7-7225BFD0C801}" srcOrd="0" destOrd="0" presId="urn:microsoft.com/office/officeart/2005/8/layout/vList4"/>
    <dgm:cxn modelId="{0CEDFEB4-8AC9-4C50-AF96-B9EC1C5D8E92}" type="presOf" srcId="{DA0A49F5-5178-46B0-9D9B-B726E107C8A2}" destId="{B06BD6A3-6085-4EB3-AB1C-3E5814FDBBF8}" srcOrd="1" destOrd="2" presId="urn:microsoft.com/office/officeart/2005/8/layout/vList4"/>
    <dgm:cxn modelId="{981276B6-6E4C-46A1-962E-A4AA54D66BF8}" type="presOf" srcId="{D9EA1E12-3314-4F61-B3B4-7EC434536F2A}" destId="{9FDAA87D-C75E-40D6-AE1B-00E2CC5806CB}" srcOrd="1" destOrd="1" presId="urn:microsoft.com/office/officeart/2005/8/layout/vList4"/>
    <dgm:cxn modelId="{D17F26B8-8582-4FC7-BFD2-F2AF429BEAA2}" type="presOf" srcId="{BADFE515-871C-48EB-B43C-33B7F0D849D4}" destId="{9FDAA87D-C75E-40D6-AE1B-00E2CC5806CB}" srcOrd="1" destOrd="2" presId="urn:microsoft.com/office/officeart/2005/8/layout/vList4"/>
    <dgm:cxn modelId="{FAB589C3-0AC8-40FA-9A04-BC05B0DE1638}" type="presOf" srcId="{9D8FA309-7FCC-40AA-A5BC-82F2BD8527D8}" destId="{A87706E6-AF1E-4661-BCD0-F3568BE23498}" srcOrd="0" destOrd="1" presId="urn:microsoft.com/office/officeart/2005/8/layout/vList4"/>
    <dgm:cxn modelId="{F723A2CF-5F08-48DF-801B-65333A554997}" type="presOf" srcId="{06C3F1CC-7E56-4355-830B-AC11EEDED0F2}" destId="{A87706E6-AF1E-4661-BCD0-F3568BE23498}" srcOrd="0" destOrd="2" presId="urn:microsoft.com/office/officeart/2005/8/layout/vList4"/>
    <dgm:cxn modelId="{782637D9-4D4B-475A-8518-80E5C3526F4D}" srcId="{E621C9A6-FA98-4FE8-8A78-0B439C29BFBD}" destId="{06C3F1CC-7E56-4355-830B-AC11EEDED0F2}" srcOrd="1" destOrd="0" parTransId="{1DE13595-20D6-4363-A00D-121F87840CB6}" sibTransId="{E8DD4633-44B7-49E5-AD24-DEC6280CC649}"/>
    <dgm:cxn modelId="{200A53E1-AA80-4A25-B115-609335B53755}" srcId="{76A2BC45-9325-4F9B-9DC0-DD79100B5AE0}" destId="{1FE2AD45-9B6B-4C33-AB59-348B34AFCA2C}" srcOrd="0" destOrd="0" parTransId="{F2636DFC-8D28-4C03-A503-B684FA18AB2D}" sibTransId="{A767DABF-25FB-4EB1-8D9A-05A84F6527ED}"/>
    <dgm:cxn modelId="{22A1A5E3-0330-467F-AE39-0D25A785DB43}" type="presOf" srcId="{76A2BC45-9325-4F9B-9DC0-DD79100B5AE0}" destId="{B06BD6A3-6085-4EB3-AB1C-3E5814FDBBF8}" srcOrd="1" destOrd="0" presId="urn:microsoft.com/office/officeart/2005/8/layout/vList4"/>
    <dgm:cxn modelId="{8551A4F6-5A5B-4E8A-B209-41538A82F44A}" srcId="{DD8D80DA-7C11-43EF-9945-BB38744230B3}" destId="{BADFE515-871C-48EB-B43C-33B7F0D849D4}" srcOrd="1" destOrd="0" parTransId="{881E1FF8-1F04-468C-A2E6-C949040D061F}" sibTransId="{10C65097-B87E-467E-A8B4-E66AA20B7F5C}"/>
    <dgm:cxn modelId="{5E6C26F8-E6FF-4D87-B16B-126FBED0A8BE}" srcId="{E621C9A6-FA98-4FE8-8A78-0B439C29BFBD}" destId="{9D8FA309-7FCC-40AA-A5BC-82F2BD8527D8}" srcOrd="0" destOrd="0" parTransId="{B5BF2B28-A3B9-49B5-979D-E12346ED1AFC}" sibTransId="{7828670F-E549-4BC2-BF2D-FE1C085100D0}"/>
    <dgm:cxn modelId="{02526EFC-48E3-4138-8CF2-BAC4A24CE1A5}" srcId="{DD8D80DA-7C11-43EF-9945-BB38744230B3}" destId="{D9EA1E12-3314-4F61-B3B4-7EC434536F2A}" srcOrd="0" destOrd="0" parTransId="{C531B15B-1439-4A4A-B0FA-C71B406306DB}" sibTransId="{B75732B4-D85D-438E-8580-5518DB638B1A}"/>
    <dgm:cxn modelId="{987EB2A8-C7FF-469C-B649-723D947B22A4}" type="presParOf" srcId="{E4038BB7-E2F8-4C0D-89C0-7DCAB4AE6B44}" destId="{07A336D1-3D83-40F1-B8AA-1D8F0702EC0B}" srcOrd="0" destOrd="0" presId="urn:microsoft.com/office/officeart/2005/8/layout/vList4"/>
    <dgm:cxn modelId="{9B26BFFE-CC6C-4488-8E9C-AEF1E219EF7B}" type="presParOf" srcId="{07A336D1-3D83-40F1-B8AA-1D8F0702EC0B}" destId="{E4DA7F3A-B8DE-47B6-9316-ED1BCA671C16}" srcOrd="0" destOrd="0" presId="urn:microsoft.com/office/officeart/2005/8/layout/vList4"/>
    <dgm:cxn modelId="{00BDD26D-193B-46AE-9DAF-DE459FC69A60}" type="presParOf" srcId="{07A336D1-3D83-40F1-B8AA-1D8F0702EC0B}" destId="{508E1969-4829-401F-A6E3-E38EC512A3A4}" srcOrd="1" destOrd="0" presId="urn:microsoft.com/office/officeart/2005/8/layout/vList4"/>
    <dgm:cxn modelId="{0176FA2E-6D8F-4728-8F6F-21EB6FC5089B}" type="presParOf" srcId="{07A336D1-3D83-40F1-B8AA-1D8F0702EC0B}" destId="{9FDAA87D-C75E-40D6-AE1B-00E2CC5806CB}" srcOrd="2" destOrd="0" presId="urn:microsoft.com/office/officeart/2005/8/layout/vList4"/>
    <dgm:cxn modelId="{7CBEBC0D-F39A-4CB2-B4AF-1AC8E490AEB8}" type="presParOf" srcId="{E4038BB7-E2F8-4C0D-89C0-7DCAB4AE6B44}" destId="{B18661CC-6AB2-480F-81D7-55E17819C6B2}" srcOrd="1" destOrd="0" presId="urn:microsoft.com/office/officeart/2005/8/layout/vList4"/>
    <dgm:cxn modelId="{2B77FD74-216C-4BFF-A5A7-B31086C3894E}" type="presParOf" srcId="{E4038BB7-E2F8-4C0D-89C0-7DCAB4AE6B44}" destId="{E9CB92A1-71B6-4F20-83AA-C7FF3FFBF45E}" srcOrd="2" destOrd="0" presId="urn:microsoft.com/office/officeart/2005/8/layout/vList4"/>
    <dgm:cxn modelId="{FE7555B1-DA26-4A12-8A1E-66AB6EE49440}" type="presParOf" srcId="{E9CB92A1-71B6-4F20-83AA-C7FF3FFBF45E}" destId="{D0BC0186-6A7E-40E4-ABC7-7225BFD0C801}" srcOrd="0" destOrd="0" presId="urn:microsoft.com/office/officeart/2005/8/layout/vList4"/>
    <dgm:cxn modelId="{EF0E3C7D-F061-45BD-9146-F9C929B8A7D2}" type="presParOf" srcId="{E9CB92A1-71B6-4F20-83AA-C7FF3FFBF45E}" destId="{7671975E-5251-4A0D-AA07-447204AFA8C4}" srcOrd="1" destOrd="0" presId="urn:microsoft.com/office/officeart/2005/8/layout/vList4"/>
    <dgm:cxn modelId="{0DEBE704-ED86-44D6-B3C8-3C1AFAC7E619}" type="presParOf" srcId="{E9CB92A1-71B6-4F20-83AA-C7FF3FFBF45E}" destId="{B06BD6A3-6085-4EB3-AB1C-3E5814FDBBF8}" srcOrd="2" destOrd="0" presId="urn:microsoft.com/office/officeart/2005/8/layout/vList4"/>
    <dgm:cxn modelId="{378D106F-D47B-4954-BCAF-FC3F9A36A114}" type="presParOf" srcId="{E4038BB7-E2F8-4C0D-89C0-7DCAB4AE6B44}" destId="{C1A2C5AE-115A-49DA-8597-6053A756BB04}" srcOrd="3" destOrd="0" presId="urn:microsoft.com/office/officeart/2005/8/layout/vList4"/>
    <dgm:cxn modelId="{3B84F7BC-B138-4BC2-8B75-CD9FDCA1682C}" type="presParOf" srcId="{E4038BB7-E2F8-4C0D-89C0-7DCAB4AE6B44}" destId="{933836EC-BD75-41F2-AD94-4C8126E0A8A9}" srcOrd="4" destOrd="0" presId="urn:microsoft.com/office/officeart/2005/8/layout/vList4"/>
    <dgm:cxn modelId="{F8CD2783-91A2-4FC2-9253-086DBBF9E726}" type="presParOf" srcId="{933836EC-BD75-41F2-AD94-4C8126E0A8A9}" destId="{A87706E6-AF1E-4661-BCD0-F3568BE23498}" srcOrd="0" destOrd="0" presId="urn:microsoft.com/office/officeart/2005/8/layout/vList4"/>
    <dgm:cxn modelId="{5BFBD8A1-EC31-4255-9F3B-193249630B63}" type="presParOf" srcId="{933836EC-BD75-41F2-AD94-4C8126E0A8A9}" destId="{F189CB21-575C-4114-8C0F-E30EC891EFF3}" srcOrd="1" destOrd="0" presId="urn:microsoft.com/office/officeart/2005/8/layout/vList4"/>
    <dgm:cxn modelId="{D8472338-24B6-485B-A171-D92EDF3CC9F0}" type="presParOf" srcId="{933836EC-BD75-41F2-AD94-4C8126E0A8A9}" destId="{24E8B43A-E65F-4D3E-ACF3-7BE493771CD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DA7F3A-B8DE-47B6-9316-ED1BCA671C16}">
      <dsp:nvSpPr>
        <dsp:cNvPr id="0" name=""/>
        <dsp:cNvSpPr/>
      </dsp:nvSpPr>
      <dsp:spPr>
        <a:xfrm>
          <a:off x="0" y="0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6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kern="1200"/>
        </a:p>
      </dsp:txBody>
      <dsp:txXfrm>
        <a:off x="2239099" y="0"/>
        <a:ext cx="8276500" cy="1359793"/>
      </dsp:txXfrm>
    </dsp:sp>
    <dsp:sp modelId="{508E1969-4829-401F-A6E3-E38EC512A3A4}">
      <dsp:nvSpPr>
        <dsp:cNvPr id="0" name=""/>
        <dsp:cNvSpPr/>
      </dsp:nvSpPr>
      <dsp:spPr>
        <a:xfrm>
          <a:off x="135979" y="135979"/>
          <a:ext cx="2103120" cy="108783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BC0186-6A7E-40E4-ABC7-7225BFD0C801}">
      <dsp:nvSpPr>
        <dsp:cNvPr id="0" name=""/>
        <dsp:cNvSpPr/>
      </dsp:nvSpPr>
      <dsp:spPr>
        <a:xfrm>
          <a:off x="0" y="1495772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6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kern="1200"/>
        </a:p>
      </dsp:txBody>
      <dsp:txXfrm>
        <a:off x="2239099" y="1495772"/>
        <a:ext cx="8276500" cy="1359793"/>
      </dsp:txXfrm>
    </dsp:sp>
    <dsp:sp modelId="{7671975E-5251-4A0D-AA07-447204AFA8C4}">
      <dsp:nvSpPr>
        <dsp:cNvPr id="0" name=""/>
        <dsp:cNvSpPr/>
      </dsp:nvSpPr>
      <dsp:spPr>
        <a:xfrm>
          <a:off x="135979" y="1631751"/>
          <a:ext cx="2103120" cy="108783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7706E6-AF1E-4661-BCD0-F3568BE23498}">
      <dsp:nvSpPr>
        <dsp:cNvPr id="0" name=""/>
        <dsp:cNvSpPr/>
      </dsp:nvSpPr>
      <dsp:spPr>
        <a:xfrm>
          <a:off x="0" y="2991544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6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kern="1200"/>
        </a:p>
      </dsp:txBody>
      <dsp:txXfrm>
        <a:off x="2239099" y="2991544"/>
        <a:ext cx="8276500" cy="1359793"/>
      </dsp:txXfrm>
    </dsp:sp>
    <dsp:sp modelId="{F189CB21-575C-4114-8C0F-E30EC891EFF3}">
      <dsp:nvSpPr>
        <dsp:cNvPr id="0" name=""/>
        <dsp:cNvSpPr/>
      </dsp:nvSpPr>
      <dsp:spPr>
        <a:xfrm>
          <a:off x="135979" y="3127524"/>
          <a:ext cx="2103120" cy="108783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D2DA1-F1D5-4D52-91C0-2837BC1BE5B7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92201" y="3271103"/>
            <a:ext cx="7942238" cy="26764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89D1D-C3C8-4677-95F0-27AEBF46BAA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78714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9D1D-C3C8-4677-95F0-27AEBF46BAAD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34701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9D1D-C3C8-4677-95F0-27AEBF46BAAD}" type="slidenum">
              <a:rPr lang="es-EC" smtClean="0"/>
              <a:t>56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95269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59E0F-2C5B-402A-B61F-E1C245D437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57036B-D6FF-92E9-6184-21EA01055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CA0051-ED5F-E10B-7F76-62FF3812C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F538-C185-49A8-B1FF-1330A89612EC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211E80-3862-4A56-57D6-E59FD3D3F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539632-89EB-2E0D-5520-DBB2786DD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4051D-B3BC-46BF-B8AF-CC0FD7218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17394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79C40D-C748-272A-013A-C3050A8EA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85B82A-6565-9ECB-E029-11771B026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E8109A-0B8C-9932-C58E-C385E9ECD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F538-C185-49A8-B1FF-1330A89612EC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07225B-AE54-5488-3FA1-DB8B77165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00D729-A156-F1C7-6348-9A9122D1F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4051D-B3BC-46BF-B8AF-CC0FD7218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44804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A4BAE8-6602-FD7F-8784-8B5A0DEB4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4C4400-DBB3-73EF-09AD-CAECA3E54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194A8B-1B31-A72D-9CB2-9FCD25977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F538-C185-49A8-B1FF-1330A89612EC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BE6E9-3FAB-2181-F422-63E2255ED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57840A-4B8F-5027-05A9-57C2EB7E3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4051D-B3BC-46BF-B8AF-CC0FD7218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2104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23D9F3-B07A-F8D6-AD5F-EC59E1C99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F39240-6192-41BC-8A97-E366A5673E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EAE7CE-405F-F965-B22C-45EC4A2D2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70C7454-BE18-1866-BC70-B29E41C9B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F538-C185-49A8-B1FF-1330A89612EC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809B78-C52D-4A02-0B19-037BC1117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4A5C31-0A96-D701-D980-A6FA899C1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4051D-B3BC-46BF-B8AF-CC0FD7218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61591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C73BAB-08D4-B771-5845-D13DB9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E4EEAF-60C9-511B-0788-6199217DA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E34E23C-D586-E11B-1908-73883F1F0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684E8FA-83AC-DB74-5619-BC1E5629B9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781D91B-3112-C7D1-CE33-289A714B8B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E120C5E-EC7A-285F-6361-4FFED3C86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F538-C185-49A8-B1FF-1330A89612EC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37B505-351D-D47B-F9DA-A0DBD89BA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02B9AF5-AB73-60DE-A98A-D4560EB2F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4051D-B3BC-46BF-B8AF-CC0FD7218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64437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C622A9-C995-D61F-41D3-4BA333985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34DD144-7715-6597-E765-7BACDD432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F538-C185-49A8-B1FF-1330A89612EC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CDF7FF-DB14-D043-9F63-5E393AF47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2417E30-F341-D6C8-37A2-DF1F60F1A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4051D-B3BC-46BF-B8AF-CC0FD7218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01368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E018888-2C51-E8E2-A480-D7BBE344A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F538-C185-49A8-B1FF-1330A89612EC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485B773-87A6-4976-10B3-F752BDDC5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CE0DE88-1905-8873-C196-09DFACFE0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4051D-B3BC-46BF-B8AF-CC0FD7218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8349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96CD9B-3C15-6531-5C7F-38EFDD0A1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034160-B45A-E438-8328-7A3D74384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964F95-33E0-6AC0-384F-ABBCF95EC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EE7322-B00D-5E3F-EA24-9B0A67BD1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F538-C185-49A8-B1FF-1330A89612EC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4715CA-AA7D-6A74-47BD-36EB9085C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3060FF-1BDA-1BC3-E1D3-2255CB621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4051D-B3BC-46BF-B8AF-CC0FD7218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62088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C11AE6-7BA3-9B8E-FD4E-994F38979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27B706A-B336-59E3-FF63-6A8539C410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51533B-F325-8712-6132-FE28B73E2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F112275-39E6-1096-77E6-BA04AC36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F538-C185-49A8-B1FF-1330A89612EC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3E6EF-B65D-9CB8-67A8-8E16206A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D9F6F3-0257-425C-EAC8-EB60248B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4051D-B3BC-46BF-B8AF-CC0FD7218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37077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209F1-1576-2DB6-E7A4-3EAA5AA2F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C830BE0-451B-540E-9843-94F216D8D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B8F5CE-A87C-597E-E7C9-B3F353AFC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F538-C185-49A8-B1FF-1330A89612EC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9D44B5-6579-10DB-080E-5C3844112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050D0D-1DC7-E057-232F-74CE6EA46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4051D-B3BC-46BF-B8AF-CC0FD7218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08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C098BAE-DCC2-08AF-4C44-E859C3D821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96ED21-938F-FCCC-BAF4-FD0D3E90E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428493-4BF3-B578-5E95-9E7652C7D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F538-C185-49A8-B1FF-1330A89612EC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91FFDC-72C3-F75E-91D9-7F2AE8AF5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C8AB5E-0B07-0E7E-E41A-2722710EE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4051D-B3BC-46BF-B8AF-CC0FD7218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58542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141B72D-DF26-2370-F3DB-D709AFC4E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295FF3-F0ED-1588-E183-26AE544F9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AAE6CE-D078-20DD-13BF-6A564AC362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52F538-C185-49A8-B1FF-1330A89612EC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C7AD3B-0477-D73B-2C09-7FB382FCBA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D883C1-D787-C8D3-F9E4-0F97CDE062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34051D-B3BC-46BF-B8AF-CC0FD7218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7360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Excel_Worksheet1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image" Target="../media/image119.jpeg"/><Relationship Id="rId7" Type="http://schemas.openxmlformats.org/officeDocument/2006/relationships/image" Target="../media/image1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7" Type="http://schemas.openxmlformats.org/officeDocument/2006/relationships/image" Target="../media/image1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jpeg"/><Relationship Id="rId3" Type="http://schemas.openxmlformats.org/officeDocument/2006/relationships/image" Target="../media/image130.jpeg"/><Relationship Id="rId7" Type="http://schemas.openxmlformats.org/officeDocument/2006/relationships/image" Target="../media/image1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7" Type="http://schemas.openxmlformats.org/officeDocument/2006/relationships/image" Target="../media/image1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7" Type="http://schemas.openxmlformats.org/officeDocument/2006/relationships/image" Target="../media/image1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jpeg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jpeg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jpeg"/><Relationship Id="rId3" Type="http://schemas.openxmlformats.org/officeDocument/2006/relationships/image" Target="../media/image153.jpeg"/><Relationship Id="rId7" Type="http://schemas.openxmlformats.org/officeDocument/2006/relationships/image" Target="../media/image15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jpeg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jpeg"/><Relationship Id="rId3" Type="http://schemas.openxmlformats.org/officeDocument/2006/relationships/image" Target="../media/image159.jpeg"/><Relationship Id="rId7" Type="http://schemas.openxmlformats.org/officeDocument/2006/relationships/image" Target="../media/image16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jpeg"/><Relationship Id="rId5" Type="http://schemas.openxmlformats.org/officeDocument/2006/relationships/image" Target="../media/image161.jpeg"/><Relationship Id="rId4" Type="http://schemas.openxmlformats.org/officeDocument/2006/relationships/image" Target="../media/image16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jpeg"/><Relationship Id="rId5" Type="http://schemas.openxmlformats.org/officeDocument/2006/relationships/image" Target="../media/image167.jpeg"/><Relationship Id="rId4" Type="http://schemas.openxmlformats.org/officeDocument/2006/relationships/image" Target="../media/image16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jpeg"/><Relationship Id="rId5" Type="http://schemas.openxmlformats.org/officeDocument/2006/relationships/image" Target="../media/image170.jpeg"/><Relationship Id="rId4" Type="http://schemas.openxmlformats.org/officeDocument/2006/relationships/image" Target="../media/image16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7" Type="http://schemas.openxmlformats.org/officeDocument/2006/relationships/image" Target="../media/image17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jpeg"/><Relationship Id="rId5" Type="http://schemas.openxmlformats.org/officeDocument/2006/relationships/image" Target="../media/image175.jpeg"/><Relationship Id="rId4" Type="http://schemas.openxmlformats.org/officeDocument/2006/relationships/image" Target="../media/image17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7" Type="http://schemas.openxmlformats.org/officeDocument/2006/relationships/image" Target="../media/image18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jpeg"/><Relationship Id="rId5" Type="http://schemas.openxmlformats.org/officeDocument/2006/relationships/image" Target="../media/image180.jpeg"/><Relationship Id="rId4" Type="http://schemas.openxmlformats.org/officeDocument/2006/relationships/image" Target="../media/image179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4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jpeg"/><Relationship Id="rId3" Type="http://schemas.openxmlformats.org/officeDocument/2006/relationships/image" Target="../media/image1.png"/><Relationship Id="rId7" Type="http://schemas.openxmlformats.org/officeDocument/2006/relationships/image" Target="../media/image189.jpeg"/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jpeg"/><Relationship Id="rId5" Type="http://schemas.openxmlformats.org/officeDocument/2006/relationships/image" Target="../media/image187.jpeg"/><Relationship Id="rId4" Type="http://schemas.openxmlformats.org/officeDocument/2006/relationships/image" Target="../media/image18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6.jpeg"/><Relationship Id="rId5" Type="http://schemas.openxmlformats.org/officeDocument/2006/relationships/image" Target="../media/image195.jpeg"/><Relationship Id="rId4" Type="http://schemas.openxmlformats.org/officeDocument/2006/relationships/image" Target="../media/image19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7" Type="http://schemas.openxmlformats.org/officeDocument/2006/relationships/image" Target="../media/image20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jpeg"/><Relationship Id="rId5" Type="http://schemas.openxmlformats.org/officeDocument/2006/relationships/image" Target="../media/image199.jpeg"/><Relationship Id="rId4" Type="http://schemas.openxmlformats.org/officeDocument/2006/relationships/image" Target="../media/image19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5.jpeg"/><Relationship Id="rId5" Type="http://schemas.openxmlformats.org/officeDocument/2006/relationships/image" Target="../media/image204.jpeg"/><Relationship Id="rId4" Type="http://schemas.openxmlformats.org/officeDocument/2006/relationships/image" Target="../media/image20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840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29CFD27-9EA3-2329-E351-AD02B8351B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84" t="29276" r="24221" b="58279"/>
          <a:stretch/>
        </p:blipFill>
        <p:spPr>
          <a:xfrm>
            <a:off x="3926392" y="3429000"/>
            <a:ext cx="5682336" cy="157771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D6B5EF9-D306-8A69-1C5B-F2A95125C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5741" y="148997"/>
            <a:ext cx="2363639" cy="328000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EFA1898-E8FC-2E64-CA58-32E70B1FDE15}"/>
              </a:ext>
            </a:extLst>
          </p:cNvPr>
          <p:cNvSpPr txBox="1"/>
          <p:nvPr/>
        </p:nvSpPr>
        <p:spPr>
          <a:xfrm>
            <a:off x="4467101" y="4886793"/>
            <a:ext cx="5141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>
                <a:solidFill>
                  <a:srgbClr val="006600"/>
                </a:solidFill>
                <a:latin typeface="Arial Rounded MT Bold" panose="020F0704030504030204" pitchFamily="34" charset="0"/>
              </a:rPr>
              <a:t>2025</a:t>
            </a:r>
            <a:endParaRPr lang="es-EC" sz="8000" b="1" dirty="0">
              <a:solidFill>
                <a:srgbClr val="0066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69675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8409"/>
          </a:xfrm>
          <a:prstGeom prst="rect">
            <a:avLst/>
          </a:prstGeom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1553519" y="819229"/>
            <a:ext cx="9084962" cy="445730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es-EC" sz="4000" b="1" dirty="0">
                <a:solidFill>
                  <a:sysClr val="windowText" lastClr="000000"/>
                </a:solidFill>
                <a:latin typeface="Calibra"/>
                <a:cs typeface="Aharoni" pitchFamily="2" charset="-79"/>
              </a:rPr>
              <a:t>EL Gobierno Autónomo Descentralizado Parroquial Rural San Juan de Pastocalle, pertenece al sector público, posee personería jurídica propia, con autonomía administrativa, financiera; tiene instancias organizativas territoriales  rurales, con  derecho público</a:t>
            </a:r>
            <a:endParaRPr lang="es-EC" sz="4000" b="1" dirty="0">
              <a:solidFill>
                <a:srgbClr val="00B050"/>
              </a:solidFill>
              <a:latin typeface="Calibra"/>
            </a:endParaRPr>
          </a:p>
        </p:txBody>
      </p:sp>
    </p:spTree>
    <p:extLst>
      <p:ext uri="{BB962C8B-B14F-4D97-AF65-F5344CB8AC3E}">
        <p14:creationId xmlns:p14="http://schemas.microsoft.com/office/powerpoint/2010/main" val="278362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19CBB-2BEA-F758-ADF1-8DBE73AA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BE6512F-0408-81CB-DF81-057B642849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8" y="61337"/>
            <a:ext cx="12192000" cy="685565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99C2BCA-F830-0B56-D4A7-01BE7F3691A0}"/>
              </a:ext>
            </a:extLst>
          </p:cNvPr>
          <p:cNvSpPr txBox="1"/>
          <p:nvPr/>
        </p:nvSpPr>
        <p:spPr>
          <a:xfrm>
            <a:off x="3623603" y="350422"/>
            <a:ext cx="6098344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s-EC" sz="2800" b="1" dirty="0">
                <a:solidFill>
                  <a:sysClr val="windowText" lastClr="000000"/>
                </a:solidFill>
                <a:latin typeface="Rockwell Extra Bold" panose="02060903040505020403" pitchFamily="18" charset="0"/>
              </a:rPr>
              <a:t>OBJETIVO GENERAL </a:t>
            </a:r>
            <a:endParaRPr lang="es-ES" sz="2800" b="1" dirty="0">
              <a:solidFill>
                <a:sysClr val="windowText" lastClr="000000"/>
              </a:solidFill>
              <a:latin typeface="Rockwell Extra Bold" panose="02060903040505020403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34C1081-CBD6-3E0A-45D5-40F589F5A7AE}"/>
              </a:ext>
            </a:extLst>
          </p:cNvPr>
          <p:cNvSpPr txBox="1"/>
          <p:nvPr/>
        </p:nvSpPr>
        <p:spPr>
          <a:xfrm>
            <a:off x="2799471" y="829993"/>
            <a:ext cx="8229600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7112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mbra"/>
              </a:rPr>
              <a:t>Determinar los mecanismos que garantizan la rendición de cuentas en el marco de la </a:t>
            </a:r>
            <a:r>
              <a:rPr lang="es-EC" sz="24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mbra"/>
              </a:rPr>
              <a:t>p</a:t>
            </a:r>
            <a:r>
              <a:rPr kumimoji="0" lang="es-EC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mbra"/>
              </a:rPr>
              <a:t>lanificación </a:t>
            </a:r>
            <a:r>
              <a:rPr kumimoji="0" lang="es-EC" sz="24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mbra"/>
              </a:rPr>
              <a:t>estratégica</a:t>
            </a:r>
            <a:r>
              <a:rPr kumimoji="0" lang="es-EC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mbra"/>
              </a:rPr>
              <a:t> en las instancias  del GAD Parroquial Rural San Juan de Pastocalle</a:t>
            </a:r>
            <a:r>
              <a:rPr kumimoji="0" lang="es-EC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mbra"/>
              </a:rPr>
              <a:t>.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uLnTx/>
              <a:uFillTx/>
              <a:latin typeface="Calimbra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A5A12F8-DA16-D30E-8B3E-2E2A01D638F5}"/>
              </a:ext>
            </a:extLst>
          </p:cNvPr>
          <p:cNvSpPr txBox="1"/>
          <p:nvPr/>
        </p:nvSpPr>
        <p:spPr>
          <a:xfrm>
            <a:off x="3819642" y="2528359"/>
            <a:ext cx="61892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s-EC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Arial Black" panose="020B0A04020102020204" pitchFamily="34" charset="0"/>
              </a:rPr>
              <a:t>OBJETIVOS ESPECÍFICOS </a:t>
            </a:r>
            <a:endParaRPr lang="es-EC" sz="2800" b="1" dirty="0">
              <a:latin typeface="Arial Black" panose="020B0A040201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AECBB67-6522-37EB-7AAD-4E508388C5F6}"/>
              </a:ext>
            </a:extLst>
          </p:cNvPr>
          <p:cNvSpPr txBox="1"/>
          <p:nvPr/>
        </p:nvSpPr>
        <p:spPr>
          <a:xfrm>
            <a:off x="3226785" y="3183793"/>
            <a:ext cx="77467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kumimoji="0" lang="es-EC" sz="24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mbra"/>
              </a:rPr>
              <a:t>Describir conforme las normas vigentes en materia de planificación, presupuesto y control de gestión para la rendición de cuentas.</a:t>
            </a:r>
            <a:endParaRPr lang="es-EC" sz="2400" dirty="0">
              <a:latin typeface="Calimbra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81810B4-A934-DE54-0CEB-768C1B89FA70}"/>
              </a:ext>
            </a:extLst>
          </p:cNvPr>
          <p:cNvSpPr txBox="1"/>
          <p:nvPr/>
        </p:nvSpPr>
        <p:spPr>
          <a:xfrm>
            <a:off x="3302417" y="4659123"/>
            <a:ext cx="75954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kumimoji="0" lang="es-EC" sz="24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mbra"/>
              </a:rPr>
              <a:t>Cumplir con los mecanismos de rendición de cuentas y </a:t>
            </a:r>
            <a:r>
              <a:rPr lang="es-EC" sz="24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mbra"/>
              </a:rPr>
              <a:t>verificar la </a:t>
            </a:r>
            <a:r>
              <a:rPr kumimoji="0" lang="es-EC" sz="24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mbra"/>
              </a:rPr>
              <a:t>relación con la planificación estratégica </a:t>
            </a:r>
            <a:r>
              <a:rPr lang="es-EC" sz="24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mbra"/>
              </a:rPr>
              <a:t>del</a:t>
            </a:r>
            <a:r>
              <a:rPr kumimoji="0" lang="es-EC" sz="24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mbra"/>
              </a:rPr>
              <a:t> GAD Parroquial Rural San Juan de Pastocalle</a:t>
            </a:r>
            <a:r>
              <a:rPr lang="es-EC" sz="24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+mj-lt"/>
              </a:rPr>
              <a:t>.</a:t>
            </a:r>
            <a:endParaRPr lang="es-EC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652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3C98B3-2BFA-EFD4-B403-FBF49677B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E43F94-DBD3-9F7E-B631-9F77B109B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A93B471-F9AE-7EA2-E504-3D1C83C3D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E17FB29-197B-2F60-CCE7-A3C5660D8663}"/>
              </a:ext>
            </a:extLst>
          </p:cNvPr>
          <p:cNvSpPr txBox="1"/>
          <p:nvPr/>
        </p:nvSpPr>
        <p:spPr>
          <a:xfrm>
            <a:off x="2475252" y="1358175"/>
            <a:ext cx="8878548" cy="48187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algn="ctr"/>
            <a:r>
              <a:rPr lang="es-ES" sz="2400" b="1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CONSTITUCIÓN DE LA REPÚBLICA DEL ECUADOR</a:t>
            </a:r>
            <a:endParaRPr lang="es-EC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algn="ctr"/>
            <a:r>
              <a:rPr lang="es-ES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 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C" sz="20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</a:t>
            </a:r>
            <a:r>
              <a:rPr lang="es-EC" sz="20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83.- Son deberes y responsabilidades de las ecuatorianas y los ecuatorianos, sin perjuicio de otros previstos en la Constitución y la ley:</a:t>
            </a:r>
            <a:endParaRPr lang="es-EC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C" sz="20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Asumir las funciones públicas como un servicio a la colectividad y rendición de cuentas a la sociedad y a la autoridad, de acuerdo con la ley. </a:t>
            </a:r>
            <a:endParaRPr lang="es-EC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C" sz="20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297</a:t>
            </a:r>
            <a:r>
              <a:rPr lang="es-EC" sz="20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.- Todo programa financiado con recursos públicos tendrá objetivos, metas y un plazo predeterminado para ser evaluado, en el marco de lo establecido en el Plan Nacional de Desarrollo. </a:t>
            </a:r>
            <a:endParaRPr lang="es-EC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C" sz="20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instituciones y entidades que reciban o transfieran bienes o recursos públicos se someterán a las normas que las regulan y a los principios y procedimientos de transparencia, rendición de cuentas y control público.</a:t>
            </a:r>
            <a:endParaRPr lang="es-EC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AF0F81F-9353-42EC-99C2-D5836057B73E}"/>
              </a:ext>
            </a:extLst>
          </p:cNvPr>
          <p:cNvSpPr txBox="1"/>
          <p:nvPr/>
        </p:nvSpPr>
        <p:spPr>
          <a:xfrm>
            <a:off x="2996784" y="416885"/>
            <a:ext cx="6198432" cy="666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50000"/>
              </a:lnSpc>
            </a:pPr>
            <a:r>
              <a:rPr lang="es-ES" sz="2800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BASES LEGALES</a:t>
            </a:r>
            <a:endParaRPr lang="es-EC" sz="20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  <p:pic>
        <p:nvPicPr>
          <p:cNvPr id="1026" name="Picture 2" descr="No descuides las bases legales en una tesis de grado">
            <a:extLst>
              <a:ext uri="{FF2B5EF4-FFF2-40B4-BE49-F238E27FC236}">
                <a16:creationId xmlns:a16="http://schemas.microsoft.com/office/drawing/2014/main" id="{C440F1D4-EDD9-B128-BF00-AE24A7E92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54" y="339267"/>
            <a:ext cx="1547138" cy="154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85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9422AE-D336-F3E1-6354-5DF3929FE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2B42B2-B1A3-0267-035A-8B92F1547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5BE28CE-B14F-CC5B-FE73-8782E55AE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680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A4C2AC0-E677-1325-593A-8E705FC094EE}"/>
              </a:ext>
            </a:extLst>
          </p:cNvPr>
          <p:cNvSpPr txBox="1"/>
          <p:nvPr/>
        </p:nvSpPr>
        <p:spPr>
          <a:xfrm>
            <a:off x="1756347" y="1027906"/>
            <a:ext cx="9488773" cy="52924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C" sz="24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266.- Rendición de Cuentas</a:t>
            </a:r>
            <a:r>
              <a:rPr lang="es-EC" sz="24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- Al final del ejercicio fiscal el ejecutivo del Gobierno Autónomo Descentralizado convocará a la asamblea territorial o al organismo que en cada Gobierno Autónomo Descentralizado se establezca como máxima instancia de participación, para informar sobre la ejecución presupuestaria anual, sobre el cumplimiento de sus metas, y sobre las prioridades de ejecución del siguiente año.</a:t>
            </a:r>
            <a:endParaRPr lang="es-EC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C" sz="24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302.- Participación Ciudadana</a:t>
            </a:r>
            <a:r>
              <a:rPr lang="es-EC" sz="24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- La ciudadanía, en forma individual y colectiva, podrán participar de manera protagónica en la toma de decisiones, la planificación y gestión de los asuntos públicos y en el control social de las instituciones de los Gobiernos Autónomos Descentralizados y de sus representantes, en un proceso permanente de construcción del poder ciudadano.</a:t>
            </a:r>
            <a:endParaRPr lang="es-EC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477F44A-8000-F0D4-7008-94CFC2D6C423}"/>
              </a:ext>
            </a:extLst>
          </p:cNvPr>
          <p:cNvSpPr txBox="1"/>
          <p:nvPr/>
        </p:nvSpPr>
        <p:spPr>
          <a:xfrm>
            <a:off x="2323475" y="365125"/>
            <a:ext cx="7255240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20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CÓDIGO ORGÁNICO DE ORGANIZACIÓN TERRITORIAL COOTAD</a:t>
            </a:r>
            <a:endParaRPr lang="es-EC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BASES LEGALES | TIPS DE DERECHO LABORAL">
            <a:extLst>
              <a:ext uri="{FF2B5EF4-FFF2-40B4-BE49-F238E27FC236}">
                <a16:creationId xmlns:a16="http://schemas.microsoft.com/office/drawing/2014/main" id="{DD315A48-4CED-5ABB-D641-1920F8A9B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2" y="221771"/>
            <a:ext cx="1590945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788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BF51A1-C769-847B-018F-050771DE4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1EA9AC-8E53-65BC-BE16-097F0705B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F73BC1E-1640-54B9-32EF-C8E2B03EB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34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FFE9679-9F98-FFFA-FE16-F71F247D9A9F}"/>
              </a:ext>
            </a:extLst>
          </p:cNvPr>
          <p:cNvSpPr txBox="1"/>
          <p:nvPr/>
        </p:nvSpPr>
        <p:spPr>
          <a:xfrm>
            <a:off x="2236032" y="681037"/>
            <a:ext cx="8679305" cy="4990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20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LEY ORGÁNICO DEL CONSEJO DE PARTICIPACIÓN CIUDADANA Y CONTROL SOCIAL</a:t>
            </a:r>
            <a:r>
              <a:rPr lang="es-EC" sz="20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C" sz="20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9.- Rendición de cuentas.- Es atribución del Consejo de Participación Ciudadana y Control Social establecer mecanismos para someter a evaluación de la sociedad, las acciones del Estado y de las personas jurídicas del sector privado que presten servicios públicos, manejen recursos públicos o desarrollen actividades de interés público; con atención al enfoque de derechos, a los resultados esperados y obtenidos, a los recursos financieros empleados y a los métodos utilizados sobre su gestión.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C" sz="20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rendición de cuentas será un proceso participativo, periódico, oportuno, claro y veraz, con información precisa, suficiente y con lenguaje asequible. La rendición de cuentas se realizará al menos una vez al año y su convocatoria será amplia, a todos los sectores de la sociedad relacionados y debidamente publicitada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013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6E2EF-C7EC-9CCB-9E3A-567F09E1C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AFB678-B039-EAD3-4D99-ADD11C9EF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0AA5CDD-4F5F-F01C-128D-A1B5644D7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90C24DE-68D5-6253-1DEF-7C20DFCA662C}"/>
              </a:ext>
            </a:extLst>
          </p:cNvPr>
          <p:cNvSpPr txBox="1"/>
          <p:nvPr/>
        </p:nvSpPr>
        <p:spPr>
          <a:xfrm>
            <a:off x="2053653" y="551101"/>
            <a:ext cx="9054059" cy="48676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24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LEY ORGÁNICA DE TRANSPARENCIA Y ACCESO A LA INFORMACIÓN PUBLICA</a:t>
            </a:r>
            <a:endParaRPr lang="es-EC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C" sz="24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7.- Difusión de la Información Pública.- Por la transparencia en la gestión administrativa que están obligadas a observar todas las instituciones del Estado que conforman el sector público en los términos del artículo 118 de la Constitución Política de la República y demás entes señalados en el artículo 1 de la presente Ley, difundirán a través de un portal de información o página web, así como de los medios necesarios a disposición del público, implementados en la misma institución, la siguiente información mínima actualizada, que para efectos de esta Ley, se la considera de naturaleza obligatoria:</a:t>
            </a:r>
            <a:endParaRPr lang="es-EC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89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E07963-C66E-00E7-6AF8-4FEE6B64B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9749C19-9779-AD5F-AB27-D80925004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46EA8A8-9425-1F49-A741-49AAAC131447}"/>
              </a:ext>
            </a:extLst>
          </p:cNvPr>
          <p:cNvSpPr txBox="1"/>
          <p:nvPr/>
        </p:nvSpPr>
        <p:spPr>
          <a:xfrm>
            <a:off x="1282178" y="1245194"/>
            <a:ext cx="98224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2800" b="1" dirty="0">
                <a:latin typeface="Eras Bold ITC" panose="020B0907030504020204" pitchFamily="34" charset="0"/>
              </a:rPr>
              <a:t>NIVEL LEGISLATIVO DEL GADPR SAN JUAN DE PASTOCALLE</a:t>
            </a:r>
            <a:endParaRPr lang="es-EC" sz="28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95216F2-EFAB-6040-0418-75852E4A1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55" y="3542045"/>
            <a:ext cx="1757131" cy="197006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FFCF6ED-CC8B-0B75-D6C4-A88A9E230072}"/>
              </a:ext>
            </a:extLst>
          </p:cNvPr>
          <p:cNvSpPr txBox="1"/>
          <p:nvPr/>
        </p:nvSpPr>
        <p:spPr>
          <a:xfrm>
            <a:off x="121593" y="5512109"/>
            <a:ext cx="2321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Bodoni MT" panose="02070603080606020203" pitchFamily="18" charset="0"/>
              </a:rPr>
              <a:t>Sr. Javier Aliaga </a:t>
            </a:r>
          </a:p>
          <a:p>
            <a:pPr algn="ctr"/>
            <a:r>
              <a:rPr lang="es-ES" b="1" dirty="0">
                <a:latin typeface="+mj-lt"/>
              </a:rPr>
              <a:t>PRESIDENTE </a:t>
            </a:r>
            <a:endParaRPr lang="es-EC" b="1" dirty="0">
              <a:latin typeface="+mj-lt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3445DBC-009D-3E44-B784-BD13B3716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926" y="3429000"/>
            <a:ext cx="1514475" cy="202656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D49B4D0-3185-AE07-9236-AB924C4B26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4242" y="3455815"/>
            <a:ext cx="1638300" cy="204787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9B8D8C2-0374-1F13-75F4-65F695ABE6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2366" y="3387135"/>
            <a:ext cx="1514475" cy="20193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D1E921E-0372-A3B6-5686-106B3E77A8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6381" y="3387135"/>
            <a:ext cx="1801837" cy="2047875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1C52EB1-451C-85EF-C693-0EC4BC258985}"/>
              </a:ext>
            </a:extLst>
          </p:cNvPr>
          <p:cNvSpPr txBox="1"/>
          <p:nvPr/>
        </p:nvSpPr>
        <p:spPr>
          <a:xfrm>
            <a:off x="2711638" y="5489700"/>
            <a:ext cx="2321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Bodoni MT" panose="02070603080606020203" pitchFamily="18" charset="0"/>
              </a:rPr>
              <a:t>Sra. Nelly Cajamarca </a:t>
            </a:r>
          </a:p>
          <a:p>
            <a:pPr algn="ctr"/>
            <a:r>
              <a:rPr lang="es-ES" b="1" dirty="0">
                <a:latin typeface="+mj-lt"/>
              </a:rPr>
              <a:t>VICEPRESIDENTA</a:t>
            </a:r>
            <a:endParaRPr lang="es-EC" b="1" dirty="0">
              <a:latin typeface="+mj-lt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B26AB40-ACC7-69A2-56A7-DC2348EFA916}"/>
              </a:ext>
            </a:extLst>
          </p:cNvPr>
          <p:cNvSpPr txBox="1"/>
          <p:nvPr/>
        </p:nvSpPr>
        <p:spPr>
          <a:xfrm>
            <a:off x="5032807" y="5503690"/>
            <a:ext cx="2321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Bodoni MT" panose="02070603080606020203" pitchFamily="18" charset="0"/>
              </a:rPr>
              <a:t>Sr. Iván Rocha </a:t>
            </a:r>
          </a:p>
          <a:p>
            <a:pPr algn="ctr"/>
            <a:r>
              <a:rPr lang="es-ES" b="1" dirty="0">
                <a:latin typeface="+mj-lt"/>
              </a:rPr>
              <a:t>VOCAL </a:t>
            </a:r>
            <a:endParaRPr lang="es-EC" b="1" dirty="0">
              <a:latin typeface="+mj-lt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9DF8EF9-E3F1-44B8-70DE-ACE52C18B5B3}"/>
              </a:ext>
            </a:extLst>
          </p:cNvPr>
          <p:cNvSpPr txBox="1"/>
          <p:nvPr/>
        </p:nvSpPr>
        <p:spPr>
          <a:xfrm>
            <a:off x="7301071" y="5469554"/>
            <a:ext cx="2321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Bodoni MT" panose="02070603080606020203" pitchFamily="18" charset="0"/>
              </a:rPr>
              <a:t>Sr. Roberto Toapanta </a:t>
            </a:r>
          </a:p>
          <a:p>
            <a:pPr algn="ctr"/>
            <a:r>
              <a:rPr lang="es-ES" b="1" dirty="0">
                <a:latin typeface="+mj-lt"/>
              </a:rPr>
              <a:t>VOCAL </a:t>
            </a:r>
            <a:endParaRPr lang="es-EC" b="1" dirty="0"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20079EA-7659-4773-3E65-FC8B95429477}"/>
              </a:ext>
            </a:extLst>
          </p:cNvPr>
          <p:cNvSpPr txBox="1"/>
          <p:nvPr/>
        </p:nvSpPr>
        <p:spPr>
          <a:xfrm>
            <a:off x="9710977" y="5503690"/>
            <a:ext cx="2321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Bodoni MT" panose="02070603080606020203" pitchFamily="18" charset="0"/>
              </a:rPr>
              <a:t>Sr. Santiago Iza </a:t>
            </a:r>
          </a:p>
          <a:p>
            <a:pPr algn="ctr"/>
            <a:r>
              <a:rPr lang="es-ES" b="1" dirty="0">
                <a:latin typeface="+mj-lt"/>
              </a:rPr>
              <a:t>VOCAL </a:t>
            </a:r>
            <a:endParaRPr lang="es-EC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135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F39CD-3353-D673-0779-7F949D11A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10" name="Marcador de contenido 9">
            <a:extLst>
              <a:ext uri="{FF2B5EF4-FFF2-40B4-BE49-F238E27FC236}">
                <a16:creationId xmlns:a16="http://schemas.microsoft.com/office/drawing/2014/main" id="{24472EFB-9F5F-4EB4-FF67-9889B3426E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237201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4" name="Grupo 33">
            <a:extLst>
              <a:ext uri="{FF2B5EF4-FFF2-40B4-BE49-F238E27FC236}">
                <a16:creationId xmlns:a16="http://schemas.microsoft.com/office/drawing/2014/main" id="{429A1BBA-1390-B22F-72CB-711CBFDC4A69}"/>
              </a:ext>
            </a:extLst>
          </p:cNvPr>
          <p:cNvGrpSpPr/>
          <p:nvPr/>
        </p:nvGrpSpPr>
        <p:grpSpPr>
          <a:xfrm>
            <a:off x="0" y="-7034"/>
            <a:ext cx="12192000" cy="6865034"/>
            <a:chOff x="0" y="-7034"/>
            <a:chExt cx="12192000" cy="6865034"/>
          </a:xfrm>
        </p:grpSpPr>
        <p:pic>
          <p:nvPicPr>
            <p:cNvPr id="4" name="Marcador de contenido 3">
              <a:extLst>
                <a:ext uri="{FF2B5EF4-FFF2-40B4-BE49-F238E27FC236}">
                  <a16:creationId xmlns:a16="http://schemas.microsoft.com/office/drawing/2014/main" id="{E576DF1E-D73E-655F-26EB-ECB91F872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-7034"/>
              <a:ext cx="12192000" cy="6865034"/>
            </a:xfrm>
            <a:prstGeom prst="rect">
              <a:avLst/>
            </a:prstGeom>
          </p:spPr>
        </p:pic>
        <p:sp>
          <p:nvSpPr>
            <p:cNvPr id="11" name="Globo: flecha hacia abajo 10">
              <a:extLst>
                <a:ext uri="{FF2B5EF4-FFF2-40B4-BE49-F238E27FC236}">
                  <a16:creationId xmlns:a16="http://schemas.microsoft.com/office/drawing/2014/main" id="{2EB7C833-1FFC-E945-210E-F654EF1337B9}"/>
                </a:ext>
              </a:extLst>
            </p:cNvPr>
            <p:cNvSpPr/>
            <p:nvPr/>
          </p:nvSpPr>
          <p:spPr>
            <a:xfrm>
              <a:off x="3713869" y="336335"/>
              <a:ext cx="5627077" cy="943085"/>
            </a:xfrm>
            <a:prstGeom prst="downArrowCallou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MX" sz="2400" b="1" dirty="0">
                  <a:solidFill>
                    <a:schemeClr val="tx1"/>
                  </a:solidFill>
                </a:rPr>
                <a:t>GESTIÓN ADMINISTRATIVA</a:t>
              </a:r>
              <a:endParaRPr lang="es-EC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Globo: flecha hacia abajo 11">
              <a:extLst>
                <a:ext uri="{FF2B5EF4-FFF2-40B4-BE49-F238E27FC236}">
                  <a16:creationId xmlns:a16="http://schemas.microsoft.com/office/drawing/2014/main" id="{BFDF12D6-935D-1DF3-9240-A1B8E7D48F27}"/>
                </a:ext>
              </a:extLst>
            </p:cNvPr>
            <p:cNvSpPr/>
            <p:nvPr/>
          </p:nvSpPr>
          <p:spPr>
            <a:xfrm>
              <a:off x="2405573" y="1548004"/>
              <a:ext cx="3653497" cy="943085"/>
            </a:xfrm>
            <a:prstGeom prst="downArrowCallou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2400" dirty="0">
                  <a:latin typeface="Franklin Gothic Demi" panose="020B0703020102020204" pitchFamily="34" charset="0"/>
                </a:rPr>
                <a:t>COMISIONES</a:t>
              </a:r>
              <a:r>
                <a:rPr lang="es-ES" sz="2400" dirty="0"/>
                <a:t> </a:t>
              </a:r>
              <a:endParaRPr lang="es-EC" sz="2400" dirty="0"/>
            </a:p>
          </p:txBody>
        </p:sp>
        <p:sp>
          <p:nvSpPr>
            <p:cNvPr id="13" name="Globo: flecha hacia abajo 12">
              <a:extLst>
                <a:ext uri="{FF2B5EF4-FFF2-40B4-BE49-F238E27FC236}">
                  <a16:creationId xmlns:a16="http://schemas.microsoft.com/office/drawing/2014/main" id="{37AC0574-CA98-BF46-FF05-A97DD2FAC189}"/>
                </a:ext>
              </a:extLst>
            </p:cNvPr>
            <p:cNvSpPr/>
            <p:nvPr/>
          </p:nvSpPr>
          <p:spPr>
            <a:xfrm>
              <a:off x="7174816" y="1521876"/>
              <a:ext cx="3553850" cy="943085"/>
            </a:xfrm>
            <a:prstGeom prst="downArrowCallou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2400" dirty="0">
                  <a:latin typeface="Franklin Gothic Demi" panose="020B0703020102020204" pitchFamily="34" charset="0"/>
                </a:rPr>
                <a:t>I</a:t>
              </a:r>
              <a:r>
                <a:rPr lang="es-ES" sz="2400" b="1" dirty="0">
                  <a:latin typeface="Franklin Gothic Demi" panose="020B0703020102020204" pitchFamily="34" charset="0"/>
                </a:rPr>
                <a:t>NTEGRANTES</a:t>
              </a:r>
              <a:r>
                <a:rPr lang="es-ES" dirty="0">
                  <a:latin typeface="Franklin Gothic Demi" panose="020B0703020102020204" pitchFamily="34" charset="0"/>
                </a:rPr>
                <a:t> </a:t>
              </a:r>
              <a:endParaRPr lang="es-EC" dirty="0">
                <a:latin typeface="Franklin Gothic Demi" panose="020B0703020102020204" pitchFamily="34" charset="0"/>
              </a:endParaRPr>
            </a:p>
          </p:txBody>
        </p:sp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26A02431-6F9C-A631-57FE-512320440C6D}"/>
                </a:ext>
              </a:extLst>
            </p:cNvPr>
            <p:cNvSpPr/>
            <p:nvPr/>
          </p:nvSpPr>
          <p:spPr>
            <a:xfrm>
              <a:off x="2405575" y="2461815"/>
              <a:ext cx="3545057" cy="384223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OBRAS PÚBLICAS PARROQUIAL</a:t>
              </a:r>
              <a:endParaRPr lang="es-EC" sz="1600" b="1" dirty="0"/>
            </a:p>
          </p:txBody>
        </p:sp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C4685418-58E4-9945-F3DC-DB9FABC7728C}"/>
                </a:ext>
              </a:extLst>
            </p:cNvPr>
            <p:cNvSpPr/>
            <p:nvPr/>
          </p:nvSpPr>
          <p:spPr>
            <a:xfrm>
              <a:off x="6527409" y="2461815"/>
              <a:ext cx="4826392" cy="384224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s-ES" sz="16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Javier Aliaga</a:t>
              </a:r>
              <a:r>
                <a:rPr lang="es-EC" sz="1600" dirty="0">
                  <a:latin typeface="Calibri" panose="020F0502020204030204" pitchFamily="34" charset="0"/>
                  <a:ea typeface="Calibri" panose="020F0502020204030204" pitchFamily="34" charset="0"/>
                </a:rPr>
                <a:t>, </a:t>
              </a:r>
              <a:r>
                <a:rPr lang="es-ES" sz="16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Nelly Cajamarca, Roberto Toapanta</a:t>
              </a:r>
              <a:endParaRPr lang="es-EC" sz="1600" dirty="0"/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6152D9EC-DF7A-9FEC-24CC-5128A2971A8C}"/>
                </a:ext>
              </a:extLst>
            </p:cNvPr>
            <p:cNvSpPr/>
            <p:nvPr/>
          </p:nvSpPr>
          <p:spPr>
            <a:xfrm>
              <a:off x="2405574" y="3002304"/>
              <a:ext cx="3545058" cy="422072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EDUCACIÓN, CULTURA Y DEPORTES</a:t>
              </a:r>
              <a:endParaRPr lang="es-EC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2E35F4BE-3CD6-4DB4-F56A-3367FC662787}"/>
                </a:ext>
              </a:extLst>
            </p:cNvPr>
            <p:cNvSpPr/>
            <p:nvPr/>
          </p:nvSpPr>
          <p:spPr>
            <a:xfrm>
              <a:off x="2405574" y="3475972"/>
              <a:ext cx="3545058" cy="381718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SALUD Y AMBIENTE</a:t>
              </a:r>
              <a:endParaRPr lang="es-EC" sz="1400" b="1" dirty="0"/>
            </a:p>
          </p:txBody>
        </p:sp>
        <p:sp>
          <p:nvSpPr>
            <p:cNvPr id="19" name="Flecha: pentágono 18">
              <a:extLst>
                <a:ext uri="{FF2B5EF4-FFF2-40B4-BE49-F238E27FC236}">
                  <a16:creationId xmlns:a16="http://schemas.microsoft.com/office/drawing/2014/main" id="{A3597A27-2ACD-1130-23E2-DD9FF78BE640}"/>
                </a:ext>
              </a:extLst>
            </p:cNvPr>
            <p:cNvSpPr/>
            <p:nvPr/>
          </p:nvSpPr>
          <p:spPr>
            <a:xfrm>
              <a:off x="2405574" y="3909287"/>
              <a:ext cx="3545059" cy="381718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PRODUCCIÓN Y TURISMO</a:t>
              </a:r>
              <a:endParaRPr lang="es-EC" sz="1400" b="1" dirty="0"/>
            </a:p>
          </p:txBody>
        </p:sp>
        <p:sp>
          <p:nvSpPr>
            <p:cNvPr id="20" name="Flecha: pentágono 19">
              <a:extLst>
                <a:ext uri="{FF2B5EF4-FFF2-40B4-BE49-F238E27FC236}">
                  <a16:creationId xmlns:a16="http://schemas.microsoft.com/office/drawing/2014/main" id="{936E1156-45A8-1F0D-98C9-D6B7F615068A}"/>
                </a:ext>
              </a:extLst>
            </p:cNvPr>
            <p:cNvSpPr/>
            <p:nvPr/>
          </p:nvSpPr>
          <p:spPr>
            <a:xfrm>
              <a:off x="2405573" y="4342601"/>
              <a:ext cx="3545059" cy="384246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SEGURIDAD Y RIESGOS</a:t>
              </a:r>
              <a:endParaRPr lang="es-EC" sz="1400" b="1" dirty="0"/>
            </a:p>
          </p:txBody>
        </p:sp>
        <p:sp>
          <p:nvSpPr>
            <p:cNvPr id="23" name="Flecha: pentágono 22">
              <a:extLst>
                <a:ext uri="{FF2B5EF4-FFF2-40B4-BE49-F238E27FC236}">
                  <a16:creationId xmlns:a16="http://schemas.microsoft.com/office/drawing/2014/main" id="{06E30B10-8EC7-B7FD-D17E-A6EBDA44757F}"/>
                </a:ext>
              </a:extLst>
            </p:cNvPr>
            <p:cNvSpPr/>
            <p:nvPr/>
          </p:nvSpPr>
          <p:spPr>
            <a:xfrm>
              <a:off x="2405573" y="4814515"/>
              <a:ext cx="3545059" cy="384246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COMISIÓN DE MESA </a:t>
              </a:r>
              <a:endParaRPr lang="es-EC" sz="1400" b="1" dirty="0"/>
            </a:p>
          </p:txBody>
        </p:sp>
        <p:sp>
          <p:nvSpPr>
            <p:cNvPr id="24" name="Flecha: pentágono 23">
              <a:extLst>
                <a:ext uri="{FF2B5EF4-FFF2-40B4-BE49-F238E27FC236}">
                  <a16:creationId xmlns:a16="http://schemas.microsoft.com/office/drawing/2014/main" id="{4FAB91E8-C0BF-AA45-443F-17ADBAFB843B}"/>
                </a:ext>
              </a:extLst>
            </p:cNvPr>
            <p:cNvSpPr/>
            <p:nvPr/>
          </p:nvSpPr>
          <p:spPr>
            <a:xfrm>
              <a:off x="2405573" y="5306485"/>
              <a:ext cx="3545059" cy="384246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 </a:t>
              </a:r>
              <a:r>
                <a:rPr lang="es-ES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PLANIFICACIÓN Y PRESUPUESTO</a:t>
              </a:r>
              <a:endParaRPr lang="es-EC" sz="1400" b="1" dirty="0"/>
            </a:p>
          </p:txBody>
        </p:sp>
        <p:sp>
          <p:nvSpPr>
            <p:cNvPr id="25" name="Flecha: pentágono 24">
              <a:extLst>
                <a:ext uri="{FF2B5EF4-FFF2-40B4-BE49-F238E27FC236}">
                  <a16:creationId xmlns:a16="http://schemas.microsoft.com/office/drawing/2014/main" id="{F83F2727-15C2-CF47-6739-B16FF13ED83E}"/>
                </a:ext>
              </a:extLst>
            </p:cNvPr>
            <p:cNvSpPr/>
            <p:nvPr/>
          </p:nvSpPr>
          <p:spPr>
            <a:xfrm>
              <a:off x="2405573" y="5836551"/>
              <a:ext cx="3545059" cy="384246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IGUALDAD Y GENERO</a:t>
              </a:r>
              <a:endParaRPr lang="es-EC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Flecha: pentágono 26">
              <a:extLst>
                <a:ext uri="{FF2B5EF4-FFF2-40B4-BE49-F238E27FC236}">
                  <a16:creationId xmlns:a16="http://schemas.microsoft.com/office/drawing/2014/main" id="{2B1479BE-3FD6-4CC1-134D-99306DADA67A}"/>
                </a:ext>
              </a:extLst>
            </p:cNvPr>
            <p:cNvSpPr/>
            <p:nvPr/>
          </p:nvSpPr>
          <p:spPr>
            <a:xfrm>
              <a:off x="6527408" y="2958726"/>
              <a:ext cx="4826392" cy="384224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endParaRPr lang="es-ES" sz="1100" dirty="0">
                <a:effectLst/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algn="just"/>
              <a:endParaRPr lang="es-ES" sz="1100" dirty="0"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algn="just"/>
              <a:endParaRPr lang="es-ES" sz="1100" dirty="0">
                <a:effectLst/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algn="just"/>
              <a:r>
                <a:rPr lang="es-ES" sz="16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Iván Rocha</a:t>
              </a:r>
              <a:r>
                <a:rPr lang="es-ES" sz="1600" dirty="0">
                  <a:latin typeface="Arial" panose="020B0604020202020204" pitchFamily="34" charset="0"/>
                  <a:ea typeface="Calibri" panose="020F0502020204030204" pitchFamily="34" charset="0"/>
                </a:rPr>
                <a:t>, Roberto Toapanta , Santiago Iza</a:t>
              </a:r>
              <a:r>
                <a:rPr lang="es-ES" sz="16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.</a:t>
              </a:r>
              <a:endParaRPr lang="es-EC" sz="1600" dirty="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algn="just"/>
              <a:r>
                <a:rPr lang="es-ES" sz="18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 </a:t>
              </a:r>
              <a:endPara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algn="just"/>
              <a:endParaRPr lang="es-EC" sz="1600" dirty="0"/>
            </a:p>
          </p:txBody>
        </p:sp>
        <p:sp>
          <p:nvSpPr>
            <p:cNvPr id="28" name="Flecha: pentágono 27">
              <a:extLst>
                <a:ext uri="{FF2B5EF4-FFF2-40B4-BE49-F238E27FC236}">
                  <a16:creationId xmlns:a16="http://schemas.microsoft.com/office/drawing/2014/main" id="{E5357497-127A-4DA0-B6F6-D871E1415801}"/>
                </a:ext>
              </a:extLst>
            </p:cNvPr>
            <p:cNvSpPr/>
            <p:nvPr/>
          </p:nvSpPr>
          <p:spPr>
            <a:xfrm>
              <a:off x="6527408" y="3424376"/>
              <a:ext cx="4826392" cy="384224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s-ES" dirty="0">
                  <a:latin typeface="Calibra"/>
                </a:rPr>
                <a:t>Nelly Cajamarca, Santiago Iza, Iván Rocha </a:t>
              </a:r>
              <a:endParaRPr lang="es-EC" dirty="0">
                <a:latin typeface="Calibra"/>
              </a:endParaRPr>
            </a:p>
          </p:txBody>
        </p:sp>
        <p:sp>
          <p:nvSpPr>
            <p:cNvPr id="29" name="Flecha: pentágono 28">
              <a:extLst>
                <a:ext uri="{FF2B5EF4-FFF2-40B4-BE49-F238E27FC236}">
                  <a16:creationId xmlns:a16="http://schemas.microsoft.com/office/drawing/2014/main" id="{8F397815-7384-353F-A9E8-1FE05A2B43E6}"/>
                </a:ext>
              </a:extLst>
            </p:cNvPr>
            <p:cNvSpPr/>
            <p:nvPr/>
          </p:nvSpPr>
          <p:spPr>
            <a:xfrm>
              <a:off x="6527408" y="3863759"/>
              <a:ext cx="4826392" cy="384224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s-ES" sz="1600" dirty="0">
                  <a:latin typeface="Calibra"/>
                </a:rPr>
                <a:t>Roberto Toapanta, Nelly Cajamarca , Santiago Iza </a:t>
              </a:r>
              <a:endParaRPr lang="es-EC" sz="1600" dirty="0">
                <a:latin typeface="Calibra"/>
              </a:endParaRPr>
            </a:p>
          </p:txBody>
        </p:sp>
        <p:sp>
          <p:nvSpPr>
            <p:cNvPr id="30" name="Flecha: pentágono 29">
              <a:extLst>
                <a:ext uri="{FF2B5EF4-FFF2-40B4-BE49-F238E27FC236}">
                  <a16:creationId xmlns:a16="http://schemas.microsoft.com/office/drawing/2014/main" id="{4C4D0944-5A18-D77F-13E6-DFCCD62C30E3}"/>
                </a:ext>
              </a:extLst>
            </p:cNvPr>
            <p:cNvSpPr/>
            <p:nvPr/>
          </p:nvSpPr>
          <p:spPr>
            <a:xfrm>
              <a:off x="6527408" y="4312590"/>
              <a:ext cx="4826392" cy="384224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s-ES" sz="1600" dirty="0">
                  <a:latin typeface="Calibra"/>
                </a:rPr>
                <a:t>Santiago Iza, Roberto Toapanta, Iván Rocha </a:t>
              </a:r>
              <a:endParaRPr lang="es-EC" sz="1600" dirty="0">
                <a:latin typeface="Calibra"/>
              </a:endParaRPr>
            </a:p>
          </p:txBody>
        </p:sp>
        <p:sp>
          <p:nvSpPr>
            <p:cNvPr id="31" name="Flecha: pentágono 30">
              <a:extLst>
                <a:ext uri="{FF2B5EF4-FFF2-40B4-BE49-F238E27FC236}">
                  <a16:creationId xmlns:a16="http://schemas.microsoft.com/office/drawing/2014/main" id="{48209102-A4C4-F573-E26E-A7F6278FF89B}"/>
                </a:ext>
              </a:extLst>
            </p:cNvPr>
            <p:cNvSpPr/>
            <p:nvPr/>
          </p:nvSpPr>
          <p:spPr>
            <a:xfrm>
              <a:off x="6527408" y="4787811"/>
              <a:ext cx="4826392" cy="384224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s-ES" sz="1600" dirty="0">
                  <a:latin typeface="Calibra"/>
                </a:rPr>
                <a:t>Javier Aliaga, Iván Rocha, Santiago Iza </a:t>
              </a:r>
              <a:endParaRPr lang="es-EC" sz="1600" dirty="0">
                <a:latin typeface="Calibra"/>
              </a:endParaRPr>
            </a:p>
          </p:txBody>
        </p:sp>
        <p:sp>
          <p:nvSpPr>
            <p:cNvPr id="32" name="Flecha: pentágono 31">
              <a:extLst>
                <a:ext uri="{FF2B5EF4-FFF2-40B4-BE49-F238E27FC236}">
                  <a16:creationId xmlns:a16="http://schemas.microsoft.com/office/drawing/2014/main" id="{2D18FD24-6517-E8F2-2BA4-6AC365E03FFC}"/>
                </a:ext>
              </a:extLst>
            </p:cNvPr>
            <p:cNvSpPr/>
            <p:nvPr/>
          </p:nvSpPr>
          <p:spPr>
            <a:xfrm>
              <a:off x="6527408" y="5265997"/>
              <a:ext cx="4826392" cy="384224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s-ES" sz="1600" dirty="0">
                  <a:latin typeface="Calibra"/>
                </a:rPr>
                <a:t>Santiago Iza, Iván Rocha, Nelly Cajamarca</a:t>
              </a:r>
              <a:endParaRPr lang="es-EC" sz="1600" dirty="0">
                <a:latin typeface="Calibra"/>
              </a:endParaRPr>
            </a:p>
          </p:txBody>
        </p:sp>
        <p:sp>
          <p:nvSpPr>
            <p:cNvPr id="33" name="Flecha: pentágono 32">
              <a:extLst>
                <a:ext uri="{FF2B5EF4-FFF2-40B4-BE49-F238E27FC236}">
                  <a16:creationId xmlns:a16="http://schemas.microsoft.com/office/drawing/2014/main" id="{D3CAA817-B432-BA0A-62CB-65F3717E9B23}"/>
                </a:ext>
              </a:extLst>
            </p:cNvPr>
            <p:cNvSpPr/>
            <p:nvPr/>
          </p:nvSpPr>
          <p:spPr>
            <a:xfrm>
              <a:off x="6527408" y="5785158"/>
              <a:ext cx="4826392" cy="384224"/>
            </a:xfrm>
            <a:prstGeom prst="homePlat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s-ES" sz="1600" dirty="0">
                  <a:latin typeface="Calibra"/>
                </a:rPr>
                <a:t>Javier Aliaga, Nelly Cajamarca, Roberto Toapanta</a:t>
              </a:r>
              <a:endParaRPr lang="es-EC" sz="1600" dirty="0">
                <a:latin typeface="Calibra"/>
              </a:endParaRPr>
            </a:p>
          </p:txBody>
        </p:sp>
      </p:grpSp>
      <p:grpSp>
        <p:nvGrpSpPr>
          <p:cNvPr id="45" name="Grupo 44">
            <a:extLst>
              <a:ext uri="{FF2B5EF4-FFF2-40B4-BE49-F238E27FC236}">
                <a16:creationId xmlns:a16="http://schemas.microsoft.com/office/drawing/2014/main" id="{B638EBBD-4F3F-DA26-3E9F-D9458B752A03}"/>
              </a:ext>
            </a:extLst>
          </p:cNvPr>
          <p:cNvGrpSpPr/>
          <p:nvPr/>
        </p:nvGrpSpPr>
        <p:grpSpPr>
          <a:xfrm>
            <a:off x="5938906" y="2653926"/>
            <a:ext cx="588501" cy="3376914"/>
            <a:chOff x="5938906" y="2653926"/>
            <a:chExt cx="588501" cy="3376914"/>
          </a:xfrm>
        </p:grpSpPr>
        <p:cxnSp>
          <p:nvCxnSpPr>
            <p:cNvPr id="36" name="Conector recto de flecha 35">
              <a:extLst>
                <a:ext uri="{FF2B5EF4-FFF2-40B4-BE49-F238E27FC236}">
                  <a16:creationId xmlns:a16="http://schemas.microsoft.com/office/drawing/2014/main" id="{6781EB3A-9B1E-6B87-1155-0FFDA9320A35}"/>
                </a:ext>
              </a:extLst>
            </p:cNvPr>
            <p:cNvCxnSpPr/>
            <p:nvPr/>
          </p:nvCxnSpPr>
          <p:spPr>
            <a:xfrm>
              <a:off x="5950632" y="2653926"/>
              <a:ext cx="5767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7" name="Conector recto de flecha 36">
              <a:extLst>
                <a:ext uri="{FF2B5EF4-FFF2-40B4-BE49-F238E27FC236}">
                  <a16:creationId xmlns:a16="http://schemas.microsoft.com/office/drawing/2014/main" id="{660532A1-D628-9BC4-438F-0A82873297E9}"/>
                </a:ext>
              </a:extLst>
            </p:cNvPr>
            <p:cNvCxnSpPr/>
            <p:nvPr/>
          </p:nvCxnSpPr>
          <p:spPr>
            <a:xfrm>
              <a:off x="5950630" y="3213340"/>
              <a:ext cx="5767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8" name="Conector recto de flecha 37">
              <a:extLst>
                <a:ext uri="{FF2B5EF4-FFF2-40B4-BE49-F238E27FC236}">
                  <a16:creationId xmlns:a16="http://schemas.microsoft.com/office/drawing/2014/main" id="{9D128A67-CCDE-3C67-2E12-04F905FB6BAA}"/>
                </a:ext>
              </a:extLst>
            </p:cNvPr>
            <p:cNvCxnSpPr/>
            <p:nvPr/>
          </p:nvCxnSpPr>
          <p:spPr>
            <a:xfrm>
              <a:off x="5938906" y="3666831"/>
              <a:ext cx="5767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9" name="Conector recto de flecha 38">
              <a:extLst>
                <a:ext uri="{FF2B5EF4-FFF2-40B4-BE49-F238E27FC236}">
                  <a16:creationId xmlns:a16="http://schemas.microsoft.com/office/drawing/2014/main" id="{5205AA52-4AF3-5E2F-2680-6DDA00896D3D}"/>
                </a:ext>
              </a:extLst>
            </p:cNvPr>
            <p:cNvCxnSpPr/>
            <p:nvPr/>
          </p:nvCxnSpPr>
          <p:spPr>
            <a:xfrm>
              <a:off x="5950630" y="6030840"/>
              <a:ext cx="5767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0" name="Conector recto de flecha 39">
              <a:extLst>
                <a:ext uri="{FF2B5EF4-FFF2-40B4-BE49-F238E27FC236}">
                  <a16:creationId xmlns:a16="http://schemas.microsoft.com/office/drawing/2014/main" id="{B81A7086-5C95-91EA-E442-25BE12840F92}"/>
                </a:ext>
              </a:extLst>
            </p:cNvPr>
            <p:cNvCxnSpPr/>
            <p:nvPr/>
          </p:nvCxnSpPr>
          <p:spPr>
            <a:xfrm>
              <a:off x="5938906" y="4106415"/>
              <a:ext cx="5767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2" name="Conector recto de flecha 41">
              <a:extLst>
                <a:ext uri="{FF2B5EF4-FFF2-40B4-BE49-F238E27FC236}">
                  <a16:creationId xmlns:a16="http://schemas.microsoft.com/office/drawing/2014/main" id="{2B0B6CD5-8EAE-7A48-E53E-2BC9A3E008C7}"/>
                </a:ext>
              </a:extLst>
            </p:cNvPr>
            <p:cNvCxnSpPr/>
            <p:nvPr/>
          </p:nvCxnSpPr>
          <p:spPr>
            <a:xfrm>
              <a:off x="5950632" y="4501721"/>
              <a:ext cx="5767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3" name="Conector recto de flecha 42">
              <a:extLst>
                <a:ext uri="{FF2B5EF4-FFF2-40B4-BE49-F238E27FC236}">
                  <a16:creationId xmlns:a16="http://schemas.microsoft.com/office/drawing/2014/main" id="{3DB88784-3EF3-BC71-D10A-8B66E8CD311A}"/>
                </a:ext>
              </a:extLst>
            </p:cNvPr>
            <p:cNvCxnSpPr/>
            <p:nvPr/>
          </p:nvCxnSpPr>
          <p:spPr>
            <a:xfrm>
              <a:off x="5950631" y="4985358"/>
              <a:ext cx="5767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4" name="Conector recto de flecha 43">
              <a:extLst>
                <a:ext uri="{FF2B5EF4-FFF2-40B4-BE49-F238E27FC236}">
                  <a16:creationId xmlns:a16="http://schemas.microsoft.com/office/drawing/2014/main" id="{5A1E6C30-EDB2-1BDA-380A-7CE20887CBC5}"/>
                </a:ext>
              </a:extLst>
            </p:cNvPr>
            <p:cNvCxnSpPr/>
            <p:nvPr/>
          </p:nvCxnSpPr>
          <p:spPr>
            <a:xfrm>
              <a:off x="5938906" y="5488895"/>
              <a:ext cx="5767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656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35658-F443-EA57-04E7-1D91C870C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95292C48-9E2C-8D67-322F-FC20C8A4A9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62257" y="3878294"/>
          <a:ext cx="1467485" cy="247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7485">
                  <a:extLst>
                    <a:ext uri="{9D8B030D-6E8A-4147-A177-3AD203B41FA5}">
                      <a16:colId xmlns:a16="http://schemas.microsoft.com/office/drawing/2014/main" val="1180856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C" sz="1200" kern="100" dirty="0">
                          <a:effectLst/>
                          <a:highlight>
                            <a:srgbClr val="FFFF00"/>
                          </a:highlight>
                        </a:rPr>
                        <a:t>95734.58</a:t>
                      </a:r>
                      <a:endParaRPr lang="es-EC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2824810"/>
                  </a:ext>
                </a:extLst>
              </a:tr>
            </a:tbl>
          </a:graphicData>
        </a:graphic>
      </p:graphicFrame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D95BD87-E3EE-8360-F901-6E2CBB78B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34"/>
            <a:ext cx="12192000" cy="6865034"/>
          </a:xfrm>
          <a:prstGeom prst="rect">
            <a:avLst/>
          </a:prstGeom>
        </p:spPr>
      </p:pic>
      <p:sp>
        <p:nvSpPr>
          <p:cNvPr id="6" name="Redondear rectángulo de esquina diagonal 12">
            <a:extLst>
              <a:ext uri="{FF2B5EF4-FFF2-40B4-BE49-F238E27FC236}">
                <a16:creationId xmlns:a16="http://schemas.microsoft.com/office/drawing/2014/main" id="{21A7810E-B41A-E16E-90DA-B76B9BE560FA}"/>
              </a:ext>
            </a:extLst>
          </p:cNvPr>
          <p:cNvSpPr/>
          <p:nvPr/>
        </p:nvSpPr>
        <p:spPr>
          <a:xfrm>
            <a:off x="2306413" y="67192"/>
            <a:ext cx="7141902" cy="1325563"/>
          </a:xfrm>
          <a:prstGeom prst="round2Diag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MX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ASIGNACIÓN FISCAL 2025 </a:t>
            </a:r>
          </a:p>
          <a:p>
            <a:pPr algn="ctr"/>
            <a:r>
              <a:rPr lang="es-MX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MINISTERIO DE FINANZAS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582E4A6-7024-366B-64AF-1796ACD99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258822"/>
              </p:ext>
            </p:extLst>
          </p:nvPr>
        </p:nvGraphicFramePr>
        <p:xfrm>
          <a:off x="838200" y="1764913"/>
          <a:ext cx="4768121" cy="3691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1791">
                  <a:extLst>
                    <a:ext uri="{9D8B030D-6E8A-4147-A177-3AD203B41FA5}">
                      <a16:colId xmlns:a16="http://schemas.microsoft.com/office/drawing/2014/main" val="802686280"/>
                    </a:ext>
                  </a:extLst>
                </a:gridCol>
                <a:gridCol w="1446330">
                  <a:extLst>
                    <a:ext uri="{9D8B030D-6E8A-4147-A177-3AD203B41FA5}">
                      <a16:colId xmlns:a16="http://schemas.microsoft.com/office/drawing/2014/main" val="3288174628"/>
                    </a:ext>
                  </a:extLst>
                </a:gridCol>
              </a:tblGrid>
              <a:tr h="788319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  <a:latin typeface="Calibra"/>
                        </a:rPr>
                        <a:t>ASIGNACIÓN FISCAL 2025 DEL</a:t>
                      </a:r>
                    </a:p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  <a:latin typeface="Calibra"/>
                        </a:rPr>
                        <a:t>MINISTERIO DE FINANZAS DEL ECUADOR 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8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404,462,72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5406204"/>
                  </a:ext>
                </a:extLst>
              </a:tr>
              <a:tr h="928457">
                <a:tc>
                  <a:txBody>
                    <a:bodyPr/>
                    <a:lstStyle/>
                    <a:p>
                      <a:pPr algn="l"/>
                      <a:r>
                        <a:rPr lang="es-EC" sz="1600" b="1" dirty="0">
                          <a:solidFill>
                            <a:schemeClr val="tx1"/>
                          </a:solidFill>
                          <a:latin typeface="Calibra"/>
                        </a:rPr>
                        <a:t>GASTO CORRIENTE  </a:t>
                      </a:r>
                    </a:p>
                    <a:p>
                      <a:pPr algn="l"/>
                      <a:r>
                        <a:rPr lang="es-EC" sz="1600" b="1" dirty="0">
                          <a:solidFill>
                            <a:schemeClr val="tx1"/>
                          </a:solidFill>
                          <a:latin typeface="Calibra"/>
                        </a:rPr>
                        <a:t>SUELDOS 3% APORTE A</a:t>
                      </a:r>
                    </a:p>
                    <a:p>
                      <a:pPr algn="l"/>
                      <a:r>
                        <a:rPr lang="es-EC" sz="1600" b="1" dirty="0">
                          <a:solidFill>
                            <a:schemeClr val="tx1"/>
                          </a:solidFill>
                          <a:latin typeface="Calibra"/>
                        </a:rPr>
                        <a:t>CONAGOPARE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 dirty="0">
                          <a:effectLst/>
                        </a:rPr>
                        <a:t>121,338,82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7525325"/>
                  </a:ext>
                </a:extLst>
              </a:tr>
              <a:tr h="1386718">
                <a:tc>
                  <a:txBody>
                    <a:bodyPr/>
                    <a:lstStyle/>
                    <a:p>
                      <a:pPr algn="l"/>
                      <a:r>
                        <a:rPr lang="es-EC" sz="1600" u="none" strike="noStrike" dirty="0">
                          <a:effectLst/>
                        </a:rPr>
                        <a:t> </a:t>
                      </a:r>
                      <a:r>
                        <a:rPr lang="es-EC" sz="1600" b="1" dirty="0">
                          <a:solidFill>
                            <a:schemeClr val="tx1"/>
                          </a:solidFill>
                          <a:latin typeface="Calibra"/>
                        </a:rPr>
                        <a:t>INVERSIONES 60%   OBRAS  COMPETENCIAS</a:t>
                      </a:r>
                    </a:p>
                    <a:p>
                      <a:pPr algn="l"/>
                      <a:r>
                        <a:rPr lang="es-EC" sz="1600" b="1" dirty="0">
                          <a:solidFill>
                            <a:schemeClr val="tx1"/>
                          </a:solidFill>
                          <a:latin typeface="Calibra"/>
                        </a:rPr>
                        <a:t>EXCLUSIVAS Y</a:t>
                      </a:r>
                    </a:p>
                    <a:p>
                      <a:pPr algn="l"/>
                      <a:r>
                        <a:rPr lang="es-EC" sz="1600" b="1" dirty="0">
                          <a:solidFill>
                            <a:schemeClr val="tx1"/>
                          </a:solidFill>
                          <a:latin typeface="Calibra"/>
                        </a:rPr>
                        <a:t>CONCURRENTES</a:t>
                      </a:r>
                    </a:p>
                    <a:p>
                      <a:pPr algn="l" fontAlgn="ctr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 dirty="0">
                          <a:effectLst/>
                        </a:rPr>
                        <a:t>242,677,63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8829559"/>
                  </a:ext>
                </a:extLst>
              </a:tr>
              <a:tr h="588012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  <a:latin typeface="Calibra"/>
                        </a:rPr>
                        <a:t>GRUPOS DE ATENCIÓN 10%  PRIORITARIA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 dirty="0">
                          <a:effectLst/>
                        </a:rPr>
                        <a:t>40,446,27</a:t>
                      </a:r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26014307"/>
                  </a:ext>
                </a:extLst>
              </a:tr>
            </a:tbl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C8EA2F0D-0D8A-F724-B89B-0E692F2370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3005431"/>
              </p:ext>
            </p:extLst>
          </p:nvPr>
        </p:nvGraphicFramePr>
        <p:xfrm>
          <a:off x="6096000" y="1602020"/>
          <a:ext cx="5572157" cy="3854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1226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1F8BEA-6989-0637-3438-EE67A8C1E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11" name="Marcador de contenido 10">
            <a:extLst>
              <a:ext uri="{FF2B5EF4-FFF2-40B4-BE49-F238E27FC236}">
                <a16:creationId xmlns:a16="http://schemas.microsoft.com/office/drawing/2014/main" id="{078724A3-6D90-C92F-0CCB-1A87A0476F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62081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98A632B-7152-0E2F-C03A-19135663E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034"/>
            <a:ext cx="12192000" cy="6865034"/>
          </a:xfrm>
          <a:prstGeom prst="rect">
            <a:avLst/>
          </a:prstGeom>
        </p:spPr>
      </p:pic>
      <p:sp>
        <p:nvSpPr>
          <p:cNvPr id="6" name="Redondear rectángulo de esquina del mismo lado 12">
            <a:extLst>
              <a:ext uri="{FF2B5EF4-FFF2-40B4-BE49-F238E27FC236}">
                <a16:creationId xmlns:a16="http://schemas.microsoft.com/office/drawing/2014/main" id="{99771A87-F90E-F964-5666-53F177FC7305}"/>
              </a:ext>
            </a:extLst>
          </p:cNvPr>
          <p:cNvSpPr/>
          <p:nvPr/>
        </p:nvSpPr>
        <p:spPr>
          <a:xfrm>
            <a:off x="2849881" y="528162"/>
            <a:ext cx="7863840" cy="1149531"/>
          </a:xfrm>
          <a:prstGeom prst="round2Same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4400" b="1" dirty="0">
                <a:solidFill>
                  <a:schemeClr val="tx1"/>
                </a:solidFill>
              </a:rPr>
              <a:t>GASTO CORRIENTE 2025</a:t>
            </a:r>
          </a:p>
          <a:p>
            <a:pPr lvl="0" algn="ctr"/>
            <a:r>
              <a:rPr lang="es-EC" sz="4400" b="1" dirty="0">
                <a:solidFill>
                  <a:schemeClr val="tx1"/>
                </a:solidFill>
              </a:rPr>
              <a:t>121338,72 </a:t>
            </a:r>
            <a:endParaRPr lang="es-ES" sz="4400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D04A9D5B-AA09-251D-C035-8E9EBA8514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4635560"/>
              </p:ext>
            </p:extLst>
          </p:nvPr>
        </p:nvGraphicFramePr>
        <p:xfrm>
          <a:off x="6730584" y="2400167"/>
          <a:ext cx="5246556" cy="2261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4248299" imgH="1152621" progId="Excel.Sheet.12">
                  <p:embed/>
                </p:oleObj>
              </mc:Choice>
              <mc:Fallback>
                <p:oleObj name="Worksheet" r:id="rId4" imgW="4248299" imgH="1152621" progId="Excel.Sheet.12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D04A9D5B-AA09-251D-C035-8E9EBA8514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30584" y="2400167"/>
                        <a:ext cx="5246556" cy="2261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C1295ECB-34A8-8E6C-9F5D-5AEAD0EBCB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4982395"/>
              </p:ext>
            </p:extLst>
          </p:nvPr>
        </p:nvGraphicFramePr>
        <p:xfrm>
          <a:off x="249835" y="2124625"/>
          <a:ext cx="6265889" cy="4368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97917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3">
            <a:extLst>
              <a:ext uri="{FF2B5EF4-FFF2-40B4-BE49-F238E27FC236}">
                <a16:creationId xmlns:a16="http://schemas.microsoft.com/office/drawing/2014/main" id="{126E8766-BFB0-DA1D-6565-482438C7D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22" y="-7035"/>
            <a:ext cx="12205322" cy="686503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53DD7ED-6CA9-F485-78B9-270E855604F6}"/>
              </a:ext>
            </a:extLst>
          </p:cNvPr>
          <p:cNvSpPr txBox="1"/>
          <p:nvPr/>
        </p:nvSpPr>
        <p:spPr>
          <a:xfrm>
            <a:off x="734937" y="1319372"/>
            <a:ext cx="4212236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C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Adquisición de adoquín para varias   vías de la parroquia San </a:t>
            </a:r>
            <a:r>
              <a:rPr lang="es-EC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</a:t>
            </a:r>
            <a:r>
              <a:rPr lang="es-EC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astocalle, calle Cotopaxi  ( Cuilche Miño )  y calle España ( comuna Boliche)</a:t>
            </a:r>
          </a:p>
          <a:p>
            <a:pPr algn="just"/>
            <a:r>
              <a:rPr lang="es-EC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valor: 69.700 dólares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7092940-80DF-8E92-B0DC-9FE8E540FF3A}"/>
              </a:ext>
            </a:extLst>
          </p:cNvPr>
          <p:cNvSpPr txBox="1"/>
          <p:nvPr/>
        </p:nvSpPr>
        <p:spPr>
          <a:xfrm>
            <a:off x="2996783" y="100715"/>
            <a:ext cx="6647279" cy="1225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GASTO DE INVERSIÓN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OBRAS PUBLICAS PARROQUIAL</a:t>
            </a:r>
          </a:p>
        </p:txBody>
      </p:sp>
      <p:pic>
        <p:nvPicPr>
          <p:cNvPr id="2" name="Imagen 1" descr="No hay ninguna descripción de la foto disponible.">
            <a:extLst>
              <a:ext uri="{FF2B5EF4-FFF2-40B4-BE49-F238E27FC236}">
                <a16:creationId xmlns:a16="http://schemas.microsoft.com/office/drawing/2014/main" id="{2FDE1000-1E3F-8E9E-A079-5849401D83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90" y="2723190"/>
            <a:ext cx="2542418" cy="19066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E83219F-F4D1-8BB2-4105-3E359FA273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135" y="2723190"/>
            <a:ext cx="2542418" cy="19066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 descr="Puede ser una imagen de texto que dice &quot;ስም DPARROQUIAL SANJUANDE JUANDI SAN Pastocalle 2023 2023-2027 2027&quot;">
            <a:extLst>
              <a:ext uri="{FF2B5EF4-FFF2-40B4-BE49-F238E27FC236}">
                <a16:creationId xmlns:a16="http://schemas.microsoft.com/office/drawing/2014/main" id="{731477D7-FFA5-344C-30F2-721D815549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308" y="4790593"/>
            <a:ext cx="2542418" cy="19066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1D9DD99-B35E-1AAD-9FB0-38DFA239B597}"/>
              </a:ext>
            </a:extLst>
          </p:cNvPr>
          <p:cNvSpPr txBox="1"/>
          <p:nvPr/>
        </p:nvSpPr>
        <p:spPr>
          <a:xfrm>
            <a:off x="7402133" y="1677743"/>
            <a:ext cx="4665687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C" sz="16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Adquisición de materiales de construcción para la utilización en proyectos para el mejoramiento vial calle </a:t>
            </a:r>
            <a:r>
              <a:rPr lang="es-EC" sz="1600" kern="0" dirty="0">
                <a:latin typeface="Calibri Light" panose="020F0302020204030204" pitchFamily="34" charset="0"/>
                <a:ea typeface="Calibri" panose="020F0502020204030204" pitchFamily="34" charset="0"/>
              </a:rPr>
              <a:t>E</a:t>
            </a:r>
            <a:r>
              <a:rPr lang="es-EC" sz="16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spaña, Virgen del Rosario y Cotopaxi, de la parroquia San </a:t>
            </a:r>
            <a:r>
              <a:rPr lang="es-EC" sz="1600" kern="0" dirty="0">
                <a:latin typeface="Calibri Light" panose="020F0302020204030204" pitchFamily="34" charset="0"/>
                <a:ea typeface="Calibri" panose="020F0502020204030204" pitchFamily="34" charset="0"/>
              </a:rPr>
              <a:t>J</a:t>
            </a:r>
            <a:r>
              <a:rPr lang="es-EC" sz="16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uan de Pastocalle </a:t>
            </a:r>
            <a:endParaRPr lang="es-EC" sz="1600" dirty="0"/>
          </a:p>
        </p:txBody>
      </p:sp>
      <p:pic>
        <p:nvPicPr>
          <p:cNvPr id="9" name="Imagen 8" descr="No hay ninguna descripción de la foto disponible.">
            <a:extLst>
              <a:ext uri="{FF2B5EF4-FFF2-40B4-BE49-F238E27FC236}">
                <a16:creationId xmlns:a16="http://schemas.microsoft.com/office/drawing/2014/main" id="{C4B1DA3A-8CF5-B9B6-DB56-BC6FD87963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244" y="2940136"/>
            <a:ext cx="3138408" cy="16450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 descr="No hay ninguna descripción de la foto disponible.">
            <a:extLst>
              <a:ext uri="{FF2B5EF4-FFF2-40B4-BE49-F238E27FC236}">
                <a16:creationId xmlns:a16="http://schemas.microsoft.com/office/drawing/2014/main" id="{BE324EC4-6485-70A0-463F-37F51AD9CD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243" y="4807945"/>
            <a:ext cx="3138408" cy="17499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ED1B00B4-9D8E-4656-D1F3-374C1DAB2029}"/>
              </a:ext>
            </a:extLst>
          </p:cNvPr>
          <p:cNvSpPr/>
          <p:nvPr/>
        </p:nvSpPr>
        <p:spPr>
          <a:xfrm rot="5400000">
            <a:off x="2600383" y="3405262"/>
            <a:ext cx="873806" cy="392461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C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0732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D2F88F-3AAC-4C65-1610-85D832C3A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CE855287-5CB4-8C28-E7DD-2A60EDAADDA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666807" y="3422809"/>
          <a:ext cx="4858385" cy="13555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7425">
                  <a:extLst>
                    <a:ext uri="{9D8B030D-6E8A-4147-A177-3AD203B41FA5}">
                      <a16:colId xmlns:a16="http://schemas.microsoft.com/office/drawing/2014/main" val="2013405812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1867789377"/>
                    </a:ext>
                  </a:extLst>
                </a:gridCol>
                <a:gridCol w="989965">
                  <a:extLst>
                    <a:ext uri="{9D8B030D-6E8A-4147-A177-3AD203B41FA5}">
                      <a16:colId xmlns:a16="http://schemas.microsoft.com/office/drawing/2014/main" val="81571939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63205956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33825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VALOR DEL PROYECTO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200">
                          <a:effectLst/>
                        </a:rPr>
                        <a:t>APORTE GAD PROVINCIAL DE COTOPAXI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200" dirty="0">
                          <a:effectLst/>
                        </a:rPr>
                        <a:t>APORTE GADPR SAN JUAN DE PASTOCALLE.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AHORRO 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15177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$ 60.122.014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$ 12.206.20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$ 35.164.25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47.370.45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$ 12.751.56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1284965"/>
                  </a:ext>
                </a:extLst>
              </a:tr>
            </a:tbl>
          </a:graphicData>
        </a:graphic>
      </p:graphicFrame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4173BFB-480A-8C3A-3455-A4C67475E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7823"/>
            <a:ext cx="12192000" cy="686503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1B79B60-65F9-F265-BED6-6DE5819E5408}"/>
              </a:ext>
            </a:extLst>
          </p:cNvPr>
          <p:cNvSpPr txBox="1"/>
          <p:nvPr/>
        </p:nvSpPr>
        <p:spPr>
          <a:xfrm>
            <a:off x="1464038" y="187170"/>
            <a:ext cx="9263921" cy="16635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Convenio específico de gestión compartida entre el GAD Provincia de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otopaxi y el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GADPR S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Pastocalle </a:t>
            </a:r>
            <a:r>
              <a:rPr lang="es-EC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ONSTRUCCIÓN DEL ADOQUINADO Y BORDILLOS DE LA CALLE </a:t>
            </a:r>
            <a:r>
              <a:rPr lang="es-EC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OTОРAХI DEL BARRIO </a:t>
            </a:r>
            <a:r>
              <a:rPr lang="es-EC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UILCHE </a:t>
            </a:r>
            <a:r>
              <a:rPr lang="es-EC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C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IÑO DE LA PARROQUIA SAN JUAN DE PASTOCALLE, CANTÓN </a:t>
            </a:r>
            <a:r>
              <a:rPr lang="es-EC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s-EC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ATACUNGA, PROVINCIA DE </a:t>
            </a:r>
            <a:r>
              <a:rPr lang="es-EC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ОTОРАХI</a:t>
            </a:r>
            <a:r>
              <a:rPr lang="es-EC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endParaRPr lang="es-EC" sz="1800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kilómetros 1.5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863EF59-2AA5-C160-32EE-09FED5BDC4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429726"/>
              </p:ext>
            </p:extLst>
          </p:nvPr>
        </p:nvGraphicFramePr>
        <p:xfrm>
          <a:off x="3167516" y="1924165"/>
          <a:ext cx="6439036" cy="2080578"/>
        </p:xfrm>
        <a:graphic>
          <a:graphicData uri="http://schemas.openxmlformats.org/drawingml/2006/table">
            <a:tbl>
              <a:tblPr firstRow="1" firstCol="1" bandRow="1"/>
              <a:tblGrid>
                <a:gridCol w="1222371">
                  <a:extLst>
                    <a:ext uri="{9D8B030D-6E8A-4147-A177-3AD203B41FA5}">
                      <a16:colId xmlns:a16="http://schemas.microsoft.com/office/drawing/2014/main" val="2366283766"/>
                    </a:ext>
                  </a:extLst>
                </a:gridCol>
                <a:gridCol w="1300157">
                  <a:extLst>
                    <a:ext uri="{9D8B030D-6E8A-4147-A177-3AD203B41FA5}">
                      <a16:colId xmlns:a16="http://schemas.microsoft.com/office/drawing/2014/main" val="2991122531"/>
                    </a:ext>
                  </a:extLst>
                </a:gridCol>
                <a:gridCol w="1247601">
                  <a:extLst>
                    <a:ext uri="{9D8B030D-6E8A-4147-A177-3AD203B41FA5}">
                      <a16:colId xmlns:a16="http://schemas.microsoft.com/office/drawing/2014/main" val="66443143"/>
                    </a:ext>
                  </a:extLst>
                </a:gridCol>
                <a:gridCol w="1304167">
                  <a:extLst>
                    <a:ext uri="{9D8B030D-6E8A-4147-A177-3AD203B41FA5}">
                      <a16:colId xmlns:a16="http://schemas.microsoft.com/office/drawing/2014/main" val="300039865"/>
                    </a:ext>
                  </a:extLst>
                </a:gridCol>
                <a:gridCol w="1364740">
                  <a:extLst>
                    <a:ext uri="{9D8B030D-6E8A-4147-A177-3AD203B41FA5}">
                      <a16:colId xmlns:a16="http://schemas.microsoft.com/office/drawing/2014/main" val="2502735269"/>
                    </a:ext>
                  </a:extLst>
                </a:gridCol>
              </a:tblGrid>
              <a:tr h="929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VALOR DEL PROYECTO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4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APORTE GAD PROVINCIAL DE COTOPAXI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4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APORTE GADPR SAN JUAN DE PASTOCALLE.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4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CONSTRUCCIÓN BORDILLOS MANO DE OBRA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CEMENTOS UTILIZADOS </a:t>
                      </a:r>
                      <a:endParaRPr lang="es-EC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1324 u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6296913"/>
                  </a:ext>
                </a:extLst>
              </a:tr>
              <a:tr h="8187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$ 231.528.2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$ 37.544.01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$ 193.984.19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7.170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1324 C*7.85 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10.393.00 $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7224836"/>
                  </a:ext>
                </a:extLst>
              </a:tr>
            </a:tbl>
          </a:graphicData>
        </a:graphic>
      </p:graphicFrame>
      <p:pic>
        <p:nvPicPr>
          <p:cNvPr id="19" name="Imagen 18" descr="No hay ninguna descripción de la foto disponible.">
            <a:extLst>
              <a:ext uri="{FF2B5EF4-FFF2-40B4-BE49-F238E27FC236}">
                <a16:creationId xmlns:a16="http://schemas.microsoft.com/office/drawing/2014/main" id="{31F04425-F154-EA4E-8D49-9F468754C0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717" y="4175788"/>
            <a:ext cx="3079353" cy="2317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Imagen 23" descr="No hay ninguna descripción de la foto disponible.">
            <a:extLst>
              <a:ext uri="{FF2B5EF4-FFF2-40B4-BE49-F238E27FC236}">
                <a16:creationId xmlns:a16="http://schemas.microsoft.com/office/drawing/2014/main" id="{B2F70DB5-755F-2474-7CAD-62E1FD7A23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524" y="4155089"/>
            <a:ext cx="3299028" cy="2317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D14A6C15-0B4F-5C2A-29AF-8623B99FFC7F}"/>
              </a:ext>
            </a:extLst>
          </p:cNvPr>
          <p:cNvSpPr/>
          <p:nvPr/>
        </p:nvSpPr>
        <p:spPr>
          <a:xfrm>
            <a:off x="5917065" y="5136471"/>
            <a:ext cx="325500" cy="177161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C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9507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1690724-3E98-B4B6-C32A-01024A52F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E0B9504-367C-E67E-88C2-34AD957521C8}"/>
              </a:ext>
            </a:extLst>
          </p:cNvPr>
          <p:cNvSpPr txBox="1"/>
          <p:nvPr/>
        </p:nvSpPr>
        <p:spPr>
          <a:xfrm>
            <a:off x="2248525" y="400318"/>
            <a:ext cx="8859185" cy="98488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C" kern="0" dirty="0">
                <a:latin typeface="Calibri Light" panose="020F0302020204030204" pitchFamily="34" charset="0"/>
                <a:ea typeface="Calibri" panose="020F0502020204030204" pitchFamily="34" charset="0"/>
              </a:rPr>
              <a:t>C</a:t>
            </a:r>
            <a:r>
              <a:rPr lang="es-EC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onvenio de gestión compartida entre el GAD Provincial de  Cotopaxi y el GADPR San </a:t>
            </a:r>
            <a:r>
              <a:rPr lang="es-EC" kern="0" dirty="0">
                <a:latin typeface="Calibri Light" panose="020F0302020204030204" pitchFamily="34" charset="0"/>
                <a:ea typeface="Calibri" panose="020F0502020204030204" pitchFamily="34" charset="0"/>
              </a:rPr>
              <a:t>J</a:t>
            </a:r>
            <a:r>
              <a:rPr lang="es-EC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uan de </a:t>
            </a:r>
            <a:r>
              <a:rPr lang="es-EC" kern="0" dirty="0">
                <a:latin typeface="Calibri Light" panose="020F0302020204030204" pitchFamily="34" charset="0"/>
                <a:ea typeface="Calibri" panose="020F0502020204030204" pitchFamily="34" charset="0"/>
              </a:rPr>
              <a:t>P</a:t>
            </a:r>
            <a:r>
              <a:rPr lang="es-EC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astocalle, para la </a:t>
            </a:r>
            <a:r>
              <a:rPr lang="es-EC" sz="20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"</a:t>
            </a:r>
            <a:r>
              <a:rPr lang="es-EC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C" sz="20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“</a:t>
            </a:r>
            <a:r>
              <a:rPr lang="es-EC" sz="2000" b="1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CONSTRUCCION DEL ADOQUINADO, BORDILLOS Y CUNETA DE LA CALLE VIRGEN DEL ROSARIO DEL BARRIO EL PROGRESO Y CUILCHE MIÑO</a:t>
            </a:r>
            <a:r>
              <a:rPr lang="es-EC" sz="1800" b="1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. </a:t>
            </a:r>
            <a:endParaRPr lang="es-EC" dirty="0"/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D4D7F85D-75AD-7DFC-0276-46378CFC70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047815"/>
              </p:ext>
            </p:extLst>
          </p:nvPr>
        </p:nvGraphicFramePr>
        <p:xfrm>
          <a:off x="3747540" y="1693188"/>
          <a:ext cx="6340839" cy="1552702"/>
        </p:xfrm>
        <a:graphic>
          <a:graphicData uri="http://schemas.openxmlformats.org/drawingml/2006/table">
            <a:tbl>
              <a:tblPr firstRow="1" firstCol="1" bandRow="1"/>
              <a:tblGrid>
                <a:gridCol w="1212328">
                  <a:extLst>
                    <a:ext uri="{9D8B030D-6E8A-4147-A177-3AD203B41FA5}">
                      <a16:colId xmlns:a16="http://schemas.microsoft.com/office/drawing/2014/main" val="4228496323"/>
                    </a:ext>
                  </a:extLst>
                </a:gridCol>
                <a:gridCol w="1326546">
                  <a:extLst>
                    <a:ext uri="{9D8B030D-6E8A-4147-A177-3AD203B41FA5}">
                      <a16:colId xmlns:a16="http://schemas.microsoft.com/office/drawing/2014/main" val="1836253371"/>
                    </a:ext>
                  </a:extLst>
                </a:gridCol>
                <a:gridCol w="1482859">
                  <a:extLst>
                    <a:ext uri="{9D8B030D-6E8A-4147-A177-3AD203B41FA5}">
                      <a16:colId xmlns:a16="http://schemas.microsoft.com/office/drawing/2014/main" val="2360970602"/>
                    </a:ext>
                  </a:extLst>
                </a:gridCol>
                <a:gridCol w="1177695">
                  <a:extLst>
                    <a:ext uri="{9D8B030D-6E8A-4147-A177-3AD203B41FA5}">
                      <a16:colId xmlns:a16="http://schemas.microsoft.com/office/drawing/2014/main" val="3736603639"/>
                    </a:ext>
                  </a:extLst>
                </a:gridCol>
                <a:gridCol w="1141411">
                  <a:extLst>
                    <a:ext uri="{9D8B030D-6E8A-4147-A177-3AD203B41FA5}">
                      <a16:colId xmlns:a16="http://schemas.microsoft.com/office/drawing/2014/main" val="3474663247"/>
                    </a:ext>
                  </a:extLst>
                </a:gridCol>
              </a:tblGrid>
              <a:tr h="593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VALOR DEL PROYECTO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4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APORTE GAD PROVINCIAL DE COTOPAXI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4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APORTE GADPR SAN JUAN DE PASTOCALLE.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CONSTRUCCIÓN BORDILLOS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CEMENTO 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1364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683920"/>
                  </a:ext>
                </a:extLst>
              </a:tr>
              <a:tr h="80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$ 216.462.77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 </a:t>
                      </a:r>
                      <a:r>
                        <a:rPr lang="es-EC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$ 43,856.88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 </a:t>
                      </a:r>
                      <a:r>
                        <a:rPr lang="es-EC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$172,605.89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8.536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1364*7.85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10.707,40$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2935"/>
                  </a:ext>
                </a:extLst>
              </a:tr>
            </a:tbl>
          </a:graphicData>
        </a:graphic>
      </p:graphicFrame>
      <p:pic>
        <p:nvPicPr>
          <p:cNvPr id="12" name="Imagen 11" descr="No hay ninguna descripción de la foto disponible.">
            <a:extLst>
              <a:ext uri="{FF2B5EF4-FFF2-40B4-BE49-F238E27FC236}">
                <a16:creationId xmlns:a16="http://schemas.microsoft.com/office/drawing/2014/main" id="{782D17ED-8963-E0D5-AC29-FFF03D210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776" y="3612111"/>
            <a:ext cx="4334926" cy="2747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 descr="No hay ninguna descripción de la foto disponible.">
            <a:extLst>
              <a:ext uri="{FF2B5EF4-FFF2-40B4-BE49-F238E27FC236}">
                <a16:creationId xmlns:a16="http://schemas.microsoft.com/office/drawing/2014/main" id="{3720CD21-9998-7A0E-296A-E8C772997E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10" y="3677154"/>
            <a:ext cx="4235737" cy="2780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642B81B5-04F9-A0D6-28BA-720C9B25B9AA}"/>
              </a:ext>
            </a:extLst>
          </p:cNvPr>
          <p:cNvSpPr/>
          <p:nvPr/>
        </p:nvSpPr>
        <p:spPr>
          <a:xfrm>
            <a:off x="6643806" y="4630996"/>
            <a:ext cx="548305" cy="179881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116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473BFE-A6F8-08E0-23B1-874D45A32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25" name="Marcador de contenido 24">
            <a:extLst>
              <a:ext uri="{FF2B5EF4-FFF2-40B4-BE49-F238E27FC236}">
                <a16:creationId xmlns:a16="http://schemas.microsoft.com/office/drawing/2014/main" id="{2DC189B5-1D42-D547-247E-696E5E8E723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59480" y="3460718"/>
          <a:ext cx="5273040" cy="11598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1880">
                  <a:extLst>
                    <a:ext uri="{9D8B030D-6E8A-4147-A177-3AD203B41FA5}">
                      <a16:colId xmlns:a16="http://schemas.microsoft.com/office/drawing/2014/main" val="2573759674"/>
                    </a:ext>
                  </a:extLst>
                </a:gridCol>
                <a:gridCol w="976630">
                  <a:extLst>
                    <a:ext uri="{9D8B030D-6E8A-4147-A177-3AD203B41FA5}">
                      <a16:colId xmlns:a16="http://schemas.microsoft.com/office/drawing/2014/main" val="2106811750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1930018227"/>
                    </a:ext>
                  </a:extLst>
                </a:gridCol>
                <a:gridCol w="1075055">
                  <a:extLst>
                    <a:ext uri="{9D8B030D-6E8A-4147-A177-3AD203B41FA5}">
                      <a16:colId xmlns:a16="http://schemas.microsoft.com/office/drawing/2014/main" val="2988700600"/>
                    </a:ext>
                  </a:extLst>
                </a:gridCol>
                <a:gridCol w="1075055">
                  <a:extLst>
                    <a:ext uri="{9D8B030D-6E8A-4147-A177-3AD203B41FA5}">
                      <a16:colId xmlns:a16="http://schemas.microsoft.com/office/drawing/2014/main" val="2111775243"/>
                    </a:ext>
                  </a:extLst>
                </a:gridCol>
              </a:tblGrid>
              <a:tr h="8940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VALOR DEL PROYECTO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200">
                          <a:effectLst/>
                        </a:rPr>
                        <a:t>APORTE GAD PROVINCIAL DE COTOPAXI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200" dirty="0">
                          <a:effectLst/>
                        </a:rPr>
                        <a:t>APORTE GADPR SAN JUAN DE PASTOCALLE.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AHORRO 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57918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14.479.55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14.398.80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28.878.35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7567539"/>
                  </a:ext>
                </a:extLst>
              </a:tr>
            </a:tbl>
          </a:graphicData>
        </a:graphic>
      </p:graphicFrame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053202D-7343-ACBD-535C-2A748B8CC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988" y="0"/>
            <a:ext cx="12192000" cy="686503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0A0563E-0008-BB85-8969-321C12718ED5}"/>
              </a:ext>
            </a:extLst>
          </p:cNvPr>
          <p:cNvSpPr txBox="1"/>
          <p:nvPr/>
        </p:nvSpPr>
        <p:spPr>
          <a:xfrm>
            <a:off x="1693889" y="365125"/>
            <a:ext cx="8769245" cy="1394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20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sz="20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onvenio </a:t>
            </a:r>
            <a:r>
              <a:rPr lang="es-EC" sz="20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C" sz="20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specífico de gestión compartida entre GAD Provincial de Cotopaxi y el GADPR San </a:t>
            </a:r>
            <a:r>
              <a:rPr lang="es-EC" sz="20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20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Pastocalle, “</a:t>
            </a:r>
            <a:r>
              <a:rPr lang="es-EC" sz="20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ADOQUINADO DE LA CALLE ESPAÑA, DE LA COMUNA EL BOLICHE, PARROQUIA SAN JUAN DE PASTOCALLE, CANTÓN LATACUNGA, PROVINCIA DE COTOPAXI” SIGNADO CON EL No. GADPC-PS-BT2025-117. </a:t>
            </a:r>
            <a:endParaRPr lang="es-EC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70A2F2D5-DD7F-3A01-7643-A5EF552E4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588052"/>
              </p:ext>
            </p:extLst>
          </p:nvPr>
        </p:nvGraphicFramePr>
        <p:xfrm>
          <a:off x="2683239" y="2088060"/>
          <a:ext cx="7222779" cy="1518737"/>
        </p:xfrm>
        <a:graphic>
          <a:graphicData uri="http://schemas.openxmlformats.org/drawingml/2006/table">
            <a:tbl>
              <a:tblPr firstRow="1" firstCol="1" bandRow="1"/>
              <a:tblGrid>
                <a:gridCol w="1196455">
                  <a:extLst>
                    <a:ext uri="{9D8B030D-6E8A-4147-A177-3AD203B41FA5}">
                      <a16:colId xmlns:a16="http://schemas.microsoft.com/office/drawing/2014/main" val="533963584"/>
                    </a:ext>
                  </a:extLst>
                </a:gridCol>
                <a:gridCol w="1584915">
                  <a:extLst>
                    <a:ext uri="{9D8B030D-6E8A-4147-A177-3AD203B41FA5}">
                      <a16:colId xmlns:a16="http://schemas.microsoft.com/office/drawing/2014/main" val="4132973458"/>
                    </a:ext>
                  </a:extLst>
                </a:gridCol>
                <a:gridCol w="1724762">
                  <a:extLst>
                    <a:ext uri="{9D8B030D-6E8A-4147-A177-3AD203B41FA5}">
                      <a16:colId xmlns:a16="http://schemas.microsoft.com/office/drawing/2014/main" val="713052358"/>
                    </a:ext>
                  </a:extLst>
                </a:gridCol>
                <a:gridCol w="1382916">
                  <a:extLst>
                    <a:ext uri="{9D8B030D-6E8A-4147-A177-3AD203B41FA5}">
                      <a16:colId xmlns:a16="http://schemas.microsoft.com/office/drawing/2014/main" val="4017879932"/>
                    </a:ext>
                  </a:extLst>
                </a:gridCol>
                <a:gridCol w="1333731">
                  <a:extLst>
                    <a:ext uri="{9D8B030D-6E8A-4147-A177-3AD203B41FA5}">
                      <a16:colId xmlns:a16="http://schemas.microsoft.com/office/drawing/2014/main" val="2645887054"/>
                    </a:ext>
                  </a:extLst>
                </a:gridCol>
              </a:tblGrid>
              <a:tr h="9069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VALOR DEL PROYECTO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6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APORTE GAD PROVINCIAL DE COTOPAXI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6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APORTE GADPR SAN JUAN DE PASTOCALLE.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AHORRO 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7089260"/>
                  </a:ext>
                </a:extLst>
              </a:tr>
              <a:tr h="491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37297.63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7,450.72 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6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$ 30,765,93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6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28,008,76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9,289,43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1231852"/>
                  </a:ext>
                </a:extLst>
              </a:tr>
            </a:tbl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0C3E47CB-441C-A18D-11FA-43D9366B47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8" y="3959108"/>
            <a:ext cx="2199808" cy="25767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 descr="No hay ninguna descripción de la foto disponible.">
            <a:extLst>
              <a:ext uri="{FF2B5EF4-FFF2-40B4-BE49-F238E27FC236}">
                <a16:creationId xmlns:a16="http://schemas.microsoft.com/office/drawing/2014/main" id="{C76A2769-94A5-CE21-7679-6E7A72B00E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332" y="3959107"/>
            <a:ext cx="2376771" cy="25767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 descr="No hay ninguna descripción de la foto disponible.">
            <a:extLst>
              <a:ext uri="{FF2B5EF4-FFF2-40B4-BE49-F238E27FC236}">
                <a16:creationId xmlns:a16="http://schemas.microsoft.com/office/drawing/2014/main" id="{A56F5A79-D393-BFA3-FC90-D60D22AABA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217" y="3959109"/>
            <a:ext cx="2419730" cy="2558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531982C-390B-8E64-F9CE-303210688E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654" y="3916794"/>
            <a:ext cx="2352244" cy="26190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D14A6C15-0B4F-5C2A-29AF-8623B99FFC7F}"/>
              </a:ext>
            </a:extLst>
          </p:cNvPr>
          <p:cNvSpPr/>
          <p:nvPr/>
        </p:nvSpPr>
        <p:spPr>
          <a:xfrm>
            <a:off x="2950386" y="4979455"/>
            <a:ext cx="325500" cy="177161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F13F11B8-7850-ECD4-5C65-E98F5773A717}"/>
              </a:ext>
            </a:extLst>
          </p:cNvPr>
          <p:cNvSpPr/>
          <p:nvPr/>
        </p:nvSpPr>
        <p:spPr>
          <a:xfrm>
            <a:off x="5771104" y="5035120"/>
            <a:ext cx="325500" cy="177161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777CC3D7-E051-1445-D903-631FDC0BEA2F}"/>
              </a:ext>
            </a:extLst>
          </p:cNvPr>
          <p:cNvSpPr/>
          <p:nvPr/>
        </p:nvSpPr>
        <p:spPr>
          <a:xfrm>
            <a:off x="8772859" y="5035120"/>
            <a:ext cx="325500" cy="177161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08814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DF3D69-1C81-01E7-1FB3-C96D96579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3FF778-8E14-047F-1A2A-DFBEED684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E70321D-ABEA-EE9B-0FEE-62DCA6820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34"/>
            <a:ext cx="12192000" cy="686503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A8127101-783A-7A71-6946-63B465DBA7B3}"/>
              </a:ext>
            </a:extLst>
          </p:cNvPr>
          <p:cNvSpPr txBox="1"/>
          <p:nvPr/>
        </p:nvSpPr>
        <p:spPr>
          <a:xfrm>
            <a:off x="2368445" y="365125"/>
            <a:ext cx="7547075" cy="973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doquinado para el mejoramiento y embellecimiento de la 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PLAZA CENTRAL DEL BARRIO </a:t>
            </a:r>
            <a:r>
              <a:rPr lang="es-EC" sz="1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UILCHE SALAS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la parroquia Pastocalle, Cantón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atacunga, provincia de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otopaxi”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Costo: 9.999.92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74CC2C6-7338-D9A7-CCAD-D23FCBFCA3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060" y="2091829"/>
            <a:ext cx="3053777" cy="21813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 descr="No hay ninguna descripción de la foto disponible.">
            <a:extLst>
              <a:ext uri="{FF2B5EF4-FFF2-40B4-BE49-F238E27FC236}">
                <a16:creationId xmlns:a16="http://schemas.microsoft.com/office/drawing/2014/main" id="{0603121A-D5E3-C369-3C4B-32A88242CF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040" y="2091829"/>
            <a:ext cx="2954914" cy="2223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E40F9AA-4227-35F1-8793-233BFDDC7C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157" y="2072874"/>
            <a:ext cx="2935913" cy="2223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 descr="No hay ninguna descripción de la foto disponible.">
            <a:extLst>
              <a:ext uri="{FF2B5EF4-FFF2-40B4-BE49-F238E27FC236}">
                <a16:creationId xmlns:a16="http://schemas.microsoft.com/office/drawing/2014/main" id="{9F8E9817-4A0D-8553-E321-D9FD0FB4E7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411" y="4519202"/>
            <a:ext cx="4137178" cy="21844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099B2532-011C-F77F-7157-19E27CAC398E}"/>
              </a:ext>
            </a:extLst>
          </p:cNvPr>
          <p:cNvCxnSpPr>
            <a:cxnSpLocks/>
          </p:cNvCxnSpPr>
          <p:nvPr/>
        </p:nvCxnSpPr>
        <p:spPr>
          <a:xfrm flipH="1">
            <a:off x="3158162" y="1369018"/>
            <a:ext cx="2900597" cy="7241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596B6F43-F6EF-6358-D3BA-5F140D629CFE}"/>
              </a:ext>
            </a:extLst>
          </p:cNvPr>
          <p:cNvCxnSpPr>
            <a:cxnSpLocks/>
          </p:cNvCxnSpPr>
          <p:nvPr/>
        </p:nvCxnSpPr>
        <p:spPr>
          <a:xfrm>
            <a:off x="6078342" y="1372800"/>
            <a:ext cx="0" cy="7190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941EE3A3-24D6-62C3-B0B4-BD04C190D21A}"/>
              </a:ext>
            </a:extLst>
          </p:cNvPr>
          <p:cNvCxnSpPr>
            <a:cxnSpLocks/>
          </p:cNvCxnSpPr>
          <p:nvPr/>
        </p:nvCxnSpPr>
        <p:spPr>
          <a:xfrm>
            <a:off x="6096000" y="1360156"/>
            <a:ext cx="3693890" cy="6951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04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4EE5B-CA6A-2FBF-8130-16D71F705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1E4453-2030-6B70-D33B-0D9DE5020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3E1F3DB-13B9-C0C1-1F13-B935C4834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34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D84D342-8165-465D-B8F9-9826A32D7491}"/>
              </a:ext>
            </a:extLst>
          </p:cNvPr>
          <p:cNvSpPr txBox="1"/>
          <p:nvPr/>
        </p:nvSpPr>
        <p:spPr>
          <a:xfrm>
            <a:off x="2998033" y="208030"/>
            <a:ext cx="6655633" cy="123707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onstrucción de 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ACERAS EN AMBOS LADOS DE LA CALLE JUAN </a:t>
            </a:r>
            <a:r>
              <a:rPr lang="es-EC" sz="1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ONTALVO, EN UNA LONGITUD DE 150 METROS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lineales, en la parroquia San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astocalle, Cantón Latacunga, provincia de Cotopaxi.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Costo: 7.341.45 dólares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E48B7BA-8CEC-91FB-6B6E-95153E6167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45" y="3127165"/>
            <a:ext cx="2987575" cy="22410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0C16042-AE75-6199-7D2C-56486C3F14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706" y="1625251"/>
            <a:ext cx="2879404" cy="2159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D7D5AAC-554D-FBE6-ECAA-8FDF0444F6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892" y="3162090"/>
            <a:ext cx="3034139" cy="22369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D5F6988-328B-B048-8231-31BB00B5BA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80" y="4696791"/>
            <a:ext cx="2722944" cy="21405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Flecha: cuádruple 4">
            <a:extLst>
              <a:ext uri="{FF2B5EF4-FFF2-40B4-BE49-F238E27FC236}">
                <a16:creationId xmlns:a16="http://schemas.microsoft.com/office/drawing/2014/main" id="{A807A0DC-3EDE-4440-FEE9-CBED98CAFFAD}"/>
              </a:ext>
            </a:extLst>
          </p:cNvPr>
          <p:cNvSpPr/>
          <p:nvPr/>
        </p:nvSpPr>
        <p:spPr>
          <a:xfrm>
            <a:off x="4870620" y="3882179"/>
            <a:ext cx="2465514" cy="717618"/>
          </a:xfrm>
          <a:prstGeom prst="quad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9335674"/>
      </p:ext>
    </p:extLst>
  </p:cSld>
  <p:clrMapOvr>
    <a:masterClrMapping/>
  </p:clrMapOvr>
  <p:transition spd="slow">
    <p:comb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A6248-3D56-DC9F-C088-6FC58CCFF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30D21C62-63FB-419A-81E3-E460D5C4BA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F90EDEE-31E3-529E-3FD8-49EB6CAE3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435" y="3174"/>
            <a:ext cx="12192000" cy="686503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5A7D70F-50F4-982B-F715-13191260511E}"/>
              </a:ext>
            </a:extLst>
          </p:cNvPr>
          <p:cNvSpPr txBox="1"/>
          <p:nvPr/>
        </p:nvSpPr>
        <p:spPr>
          <a:xfrm>
            <a:off x="85596" y="1219264"/>
            <a:ext cx="5325854" cy="16635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dquisición de materiales para la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ADECUACIÓN Y MEJORAMIENTO DEL CENTRO DE CAPACITACIÓN DEL SECTOR SAN DIEGO DE LA COMUNA SAN JUAN DE PASTOCALLE,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cantón Latacunga, provincia de Cotopaxi. </a:t>
            </a:r>
            <a:endParaRPr lang="es-EC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Costo: 6.799.82 dolores. </a:t>
            </a:r>
            <a:endParaRPr lang="es-EC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6C27E68-EED7-1ABC-D0D3-F830B0CBC554}"/>
              </a:ext>
            </a:extLst>
          </p:cNvPr>
          <p:cNvSpPr txBox="1"/>
          <p:nvPr/>
        </p:nvSpPr>
        <p:spPr>
          <a:xfrm>
            <a:off x="69003" y="4217003"/>
            <a:ext cx="5325854" cy="19599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ontratación de mano de obra calificada para la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ADECUACIÓN Y MEJORAMIENTO DEL CENTRO DE CAPACITACIÓN DEL SECTOR SAN DIEGO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perteneciente a la comuna San Juan de Pastocalle, cantón Latacunga, provincia de Cotopaxi.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Costo: 6.799.82 dolores.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C053588-E629-B965-B490-2363B3A1DEEF}"/>
              </a:ext>
            </a:extLst>
          </p:cNvPr>
          <p:cNvSpPr txBox="1"/>
          <p:nvPr/>
        </p:nvSpPr>
        <p:spPr>
          <a:xfrm>
            <a:off x="4629996" y="3545892"/>
            <a:ext cx="488632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Total: 14, 210,38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BA576AE-A7D0-C96C-EEA1-9FE08B641B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996" y="1047301"/>
            <a:ext cx="3000488" cy="2250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4841A55-B254-1CCA-55A6-543B9E3083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737" y="1084487"/>
            <a:ext cx="2732609" cy="21658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A1608BD-ECD6-4256-E5DC-826464985E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996" y="4012567"/>
            <a:ext cx="2928896" cy="2202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722E448-AFC8-0582-6EB1-58FD265D34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938" y="4049027"/>
            <a:ext cx="3037581" cy="21658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lecha: hacia abajo 2">
            <a:extLst>
              <a:ext uri="{FF2B5EF4-FFF2-40B4-BE49-F238E27FC236}">
                <a16:creationId xmlns:a16="http://schemas.microsoft.com/office/drawing/2014/main" id="{CD78CEE2-59DB-F3A0-58F2-7A68A2B5C070}"/>
              </a:ext>
            </a:extLst>
          </p:cNvPr>
          <p:cNvSpPr/>
          <p:nvPr/>
        </p:nvSpPr>
        <p:spPr>
          <a:xfrm rot="16200000">
            <a:off x="5542050" y="1768236"/>
            <a:ext cx="375551" cy="57025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69B33758-2477-A6C5-616D-C01DA9EA029E}"/>
              </a:ext>
            </a:extLst>
          </p:cNvPr>
          <p:cNvSpPr/>
          <p:nvPr/>
        </p:nvSpPr>
        <p:spPr>
          <a:xfrm rot="16200000">
            <a:off x="5568571" y="4803258"/>
            <a:ext cx="375553" cy="62329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920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5FDF9-6F31-C2CD-9226-7283399D2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685BC1-6069-A1C1-0650-ED995B752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2803989-71BB-994B-AD6C-026EF6011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8422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4DF27C0-80D2-6CB0-BE40-20E5967DCFDA}"/>
              </a:ext>
            </a:extLst>
          </p:cNvPr>
          <p:cNvSpPr txBox="1"/>
          <p:nvPr/>
        </p:nvSpPr>
        <p:spPr>
          <a:xfrm>
            <a:off x="251460" y="749559"/>
            <a:ext cx="4485484" cy="19599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dquisición de materiales para la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ADECUACIÓN Y MEJORAMIENTO DEL CENTRO DE CAPACITACIÓN Y LAS CANCHAS MÚLTIPLES DEL BARRI</a:t>
            </a:r>
            <a:r>
              <a:rPr lang="es-EC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EL MILAGRO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parroquia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Pastocalle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Valor: 6.996.63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4496270-1181-D3E5-FDD8-BA83DE319702}"/>
              </a:ext>
            </a:extLst>
          </p:cNvPr>
          <p:cNvSpPr txBox="1"/>
          <p:nvPr/>
        </p:nvSpPr>
        <p:spPr>
          <a:xfrm>
            <a:off x="251461" y="3852437"/>
            <a:ext cx="4485484" cy="195374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ontratación de mano de obra calificada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LA ADECUACIÓN Y MEJORAMIENTO DEL CENTRO DE CAPACITACIÓN DEL BARRIO  EL MILAGRO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parroquia San Juan de Pastocalle”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 Valor: 6.934.74</a:t>
            </a:r>
            <a:endParaRPr lang="es-EC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BD5BCF-9174-D8D5-30FD-E7F960F647FF}"/>
              </a:ext>
            </a:extLst>
          </p:cNvPr>
          <p:cNvSpPr txBox="1"/>
          <p:nvPr/>
        </p:nvSpPr>
        <p:spPr>
          <a:xfrm>
            <a:off x="4237990" y="2968543"/>
            <a:ext cx="625221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Total: 13.931,37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36E1E9C-4EBD-8BC1-A888-F92BDE4D99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866" y="627005"/>
            <a:ext cx="2575560" cy="22381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E4FDAAF-9419-873F-F9A6-DEA0E7F60E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552" y="590827"/>
            <a:ext cx="2575560" cy="22427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 descr="Imagen que contiene edificio, interior, hombre, cuarto&#10;&#10;El contenido generado por IA puede ser incorrecto.">
            <a:extLst>
              <a:ext uri="{FF2B5EF4-FFF2-40B4-BE49-F238E27FC236}">
                <a16:creationId xmlns:a16="http://schemas.microsoft.com/office/drawing/2014/main" id="{E08F6BCE-F136-2C31-754A-872A40A44B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866" y="3513906"/>
            <a:ext cx="2422129" cy="2519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06110CB0-1D86-63BF-16F0-1E14529D20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134" y="3541770"/>
            <a:ext cx="2991427" cy="24433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5E7CBC47-CCD8-D7F7-0280-03C6D739039A}"/>
              </a:ext>
            </a:extLst>
          </p:cNvPr>
          <p:cNvSpPr/>
          <p:nvPr/>
        </p:nvSpPr>
        <p:spPr>
          <a:xfrm rot="16200000">
            <a:off x="5114889" y="1325193"/>
            <a:ext cx="375552" cy="81717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14B1AA36-274E-0A34-0098-5DA036833D31}"/>
              </a:ext>
            </a:extLst>
          </p:cNvPr>
          <p:cNvSpPr/>
          <p:nvPr/>
        </p:nvSpPr>
        <p:spPr>
          <a:xfrm rot="16200000">
            <a:off x="5121296" y="4272609"/>
            <a:ext cx="375552" cy="80436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0077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DB13326-5989-DBF5-13C1-6D1C258ED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0024" y="334422"/>
            <a:ext cx="7560859" cy="1325563"/>
          </a:xfrm>
        </p:spPr>
        <p:txBody>
          <a:bodyPr>
            <a:noAutofit/>
          </a:bodyPr>
          <a:lstStyle/>
          <a:p>
            <a:pPr algn="ctr"/>
            <a:r>
              <a:rPr lang="es-EC" sz="2800" b="1" dirty="0"/>
              <a:t>PARTICIPACIÓN EN EL EVENTO CULTURAL EN EL CANTÓN LATACUNGA 2023, FORTALECIMIENTO CULTURAL </a:t>
            </a:r>
            <a:br>
              <a:rPr lang="es-EC" sz="2800" b="1" dirty="0"/>
            </a:br>
            <a:endParaRPr lang="es-EC" sz="2800" b="1" dirty="0"/>
          </a:p>
        </p:txBody>
      </p:sp>
      <p:pic>
        <p:nvPicPr>
          <p:cNvPr id="5" name="Marcador de contenido 3">
            <a:extLst>
              <a:ext uri="{FF2B5EF4-FFF2-40B4-BE49-F238E27FC236}">
                <a16:creationId xmlns:a16="http://schemas.microsoft.com/office/drawing/2014/main" id="{8787C237-7110-BED4-B92D-C35F273AA2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24"/>
            <a:ext cx="12192000" cy="6851176"/>
          </a:xfrm>
          <a:prstGeom prst="rect">
            <a:avLst/>
          </a:prstGeom>
        </p:spPr>
      </p:pic>
      <p:sp>
        <p:nvSpPr>
          <p:cNvPr id="10" name="AutoShape 2">
            <a:extLst>
              <a:ext uri="{FF2B5EF4-FFF2-40B4-BE49-F238E27FC236}">
                <a16:creationId xmlns:a16="http://schemas.microsoft.com/office/drawing/2014/main" id="{B212ABB9-D5B6-2147-8822-4043567AD1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83591" y="318039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FAE97BD-2FBE-2AC5-6266-9BC874FFF81F}"/>
              </a:ext>
            </a:extLst>
          </p:cNvPr>
          <p:cNvSpPr txBox="1"/>
          <p:nvPr/>
        </p:nvSpPr>
        <p:spPr>
          <a:xfrm>
            <a:off x="2750024" y="319599"/>
            <a:ext cx="6760564" cy="15320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Contratación del  servicios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mano de obra calificada para la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C" sz="1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ADECUACIÓN DE LAS CANCHAS DE USO MÚLTIPLE Y LA IMPLEMENTACIÓN DE JUEGOS INFANTILES EN LAS ÁREAS VERDES  DEL BARRIO SAN LUIS DE YACUPUNGO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parroquia San Juan de Pastocalle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Costo: 4,934.16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BEFA69F-F945-29EF-9EAA-3B5A830492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7" r="16389" b="9869"/>
          <a:stretch/>
        </p:blipFill>
        <p:spPr bwMode="auto">
          <a:xfrm>
            <a:off x="1368087" y="2972411"/>
            <a:ext cx="2897934" cy="30612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9CE1EDE-A6CC-07EA-F670-A2D496A844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8" r="24036" b="9338"/>
          <a:stretch/>
        </p:blipFill>
        <p:spPr bwMode="auto">
          <a:xfrm>
            <a:off x="8090707" y="2965238"/>
            <a:ext cx="2978643" cy="296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2D26E52-1E96-5460-6E78-400A2C46CB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5" t="-1" r="17918" b="5812"/>
          <a:stretch/>
        </p:blipFill>
        <p:spPr bwMode="auto">
          <a:xfrm>
            <a:off x="4713495" y="2987235"/>
            <a:ext cx="2791168" cy="3046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5C334E1D-8588-7569-7623-7A7F55FDB59A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2817054" y="1873618"/>
            <a:ext cx="3292025" cy="10987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5E648B2B-879D-41BF-B840-A5C180E2EF03}"/>
              </a:ext>
            </a:extLst>
          </p:cNvPr>
          <p:cNvCxnSpPr>
            <a:cxnSpLocks/>
            <a:stCxn id="9" idx="2"/>
            <a:endCxn id="16" idx="0"/>
          </p:cNvCxnSpPr>
          <p:nvPr/>
        </p:nvCxnSpPr>
        <p:spPr>
          <a:xfrm flipH="1">
            <a:off x="6109079" y="1851621"/>
            <a:ext cx="21227" cy="11356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86F3BC61-94C6-F3AC-57CB-7B01D77B58E7}"/>
              </a:ext>
            </a:extLst>
          </p:cNvPr>
          <p:cNvCxnSpPr>
            <a:cxnSpLocks/>
            <a:stCxn id="9" idx="2"/>
            <a:endCxn id="13" idx="0"/>
          </p:cNvCxnSpPr>
          <p:nvPr/>
        </p:nvCxnSpPr>
        <p:spPr>
          <a:xfrm>
            <a:off x="6130306" y="1851621"/>
            <a:ext cx="3449723" cy="11136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658242"/>
      </p:ext>
    </p:extLst>
  </p:cSld>
  <p:clrMapOvr>
    <a:masterClrMapping/>
  </p:clrMapOvr>
  <p:transition spd="slow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8D6361-FA9D-03CA-FF3A-24DF0A7F1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843DE0-8F64-C03F-412A-BA140FE87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06792CB-E3B9-130C-6245-39BFA70B3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5B3BEAC-4386-9FAD-04A6-D919EEB70B28}"/>
              </a:ext>
            </a:extLst>
          </p:cNvPr>
          <p:cNvSpPr txBox="1"/>
          <p:nvPr/>
        </p:nvSpPr>
        <p:spPr>
          <a:xfrm>
            <a:off x="451197" y="897679"/>
            <a:ext cx="5257801" cy="123707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ontratar servicios profesionales para los 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ESTUDIOS COMPLEMENTARIOS PARA EL ASFALTADO DE LA VIA PASTO ALTO – SAN BARTOLOME,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parroquia San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Pastocalle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Valor: 925.00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D766F1B-04A2-CA92-C0D4-6A396FAF52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36" y="3000440"/>
            <a:ext cx="2502353" cy="23163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757FA25-13AA-6ED9-1023-43804B367E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391" y="3043650"/>
            <a:ext cx="2676607" cy="22731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E84A93C-3234-A5AD-A45F-12BA74E81CEA}"/>
              </a:ext>
            </a:extLst>
          </p:cNvPr>
          <p:cNvSpPr txBox="1"/>
          <p:nvPr/>
        </p:nvSpPr>
        <p:spPr>
          <a:xfrm>
            <a:off x="6564830" y="897679"/>
            <a:ext cx="5257801" cy="15005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Contratación del servicio de consultoría para la ejecución de estudios de ingeniería definitivos, 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ADOQUINADO Y BORDILLOS DE VIAS EN LOS BARRIOS MILAGRO Y SAN ANTONIO DE TANDACATO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parroquia  San Juan de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astocalle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Costo: 9.980.75 dólares.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D872E29-EE2D-7555-55BF-AEA9C176E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390" y="2796625"/>
            <a:ext cx="2502353" cy="19196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47F011F-05BF-E3E3-35B4-BCD4D328F7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840" y="2811301"/>
            <a:ext cx="2399665" cy="1904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5FD65C-FA4F-37C8-6144-2055328AFE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897" y="4847819"/>
            <a:ext cx="2399665" cy="1799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4AC9BF24-985D-EB99-07E8-FA8173B1AE34}"/>
              </a:ext>
            </a:extLst>
          </p:cNvPr>
          <p:cNvSpPr/>
          <p:nvPr/>
        </p:nvSpPr>
        <p:spPr>
          <a:xfrm rot="5400000">
            <a:off x="2711160" y="2571388"/>
            <a:ext cx="446830" cy="1956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F870FF10-2F7B-DDA2-5CB9-45BDAECE6568}"/>
              </a:ext>
            </a:extLst>
          </p:cNvPr>
          <p:cNvSpPr/>
          <p:nvPr/>
        </p:nvSpPr>
        <p:spPr>
          <a:xfrm rot="5400000">
            <a:off x="8963376" y="3207673"/>
            <a:ext cx="446830" cy="1956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CFC7DBD-B9E1-0B07-06E0-DBFC55D6022F}"/>
              </a:ext>
            </a:extLst>
          </p:cNvPr>
          <p:cNvSpPr txBox="1"/>
          <p:nvPr/>
        </p:nvSpPr>
        <p:spPr>
          <a:xfrm>
            <a:off x="2724370" y="192772"/>
            <a:ext cx="6364605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JUSTIFICATIVOS TECNICOS </a:t>
            </a:r>
            <a:endParaRPr lang="es-EC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79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9AC443-0FF8-4D20-4233-470758773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3A20EF-7E0A-7FBE-21CB-13EF9CEA0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901F518-C9B9-50F4-2C7F-FF6396A40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9621211-3557-36AE-A8B6-E8FD5B9DD841}"/>
              </a:ext>
            </a:extLst>
          </p:cNvPr>
          <p:cNvSpPr txBox="1"/>
          <p:nvPr/>
        </p:nvSpPr>
        <p:spPr>
          <a:xfrm>
            <a:off x="500459" y="365125"/>
            <a:ext cx="4751726" cy="17640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Contratar los servicios profesionales para la 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EJECUCIÓN DE ESTUDIOS DE INGENIERÍA DEFINITIVOS, ADOQUINADO Y BORDILLOS EN VÍAS DE LOS BARRIOS DE MIÑO SAN ANTONIO, CUILCHE MIÑO, CUILCHE </a:t>
            </a:r>
            <a:r>
              <a:rPr lang="es-EC" sz="1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ALAS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perteneciente a la parroquia San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Pastocalle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Costo: 6,956.59 dólares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2D16B50-DB06-75A3-E338-EE8808EE19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907" y="2710901"/>
            <a:ext cx="2520830" cy="33841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719F327-EB2C-0FAF-5472-79DBBDD69BCE}"/>
              </a:ext>
            </a:extLst>
          </p:cNvPr>
          <p:cNvSpPr txBox="1"/>
          <p:nvPr/>
        </p:nvSpPr>
        <p:spPr>
          <a:xfrm>
            <a:off x="6231702" y="406920"/>
            <a:ext cx="4980781" cy="16635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Estudio para la implementación de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ELECTRIFICACIÓN Y ALUMBRADO PÚBLICO EN LA COMUNA SAN JUAN DE PASTOCALLE Y SAN BARTOLOMÉ.</a:t>
            </a:r>
            <a:endParaRPr lang="es-EC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costo: 7.210.50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238A214-1AFA-6CD2-B414-EE4D1D5436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858" y="2667006"/>
            <a:ext cx="2537549" cy="33841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D5647E7-6BF9-46AF-7DF1-D3FF644999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0711" y="2667006"/>
            <a:ext cx="2520830" cy="33618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E32BF3A5-BD84-1684-E29C-301449A0E6E6}"/>
              </a:ext>
            </a:extLst>
          </p:cNvPr>
          <p:cNvSpPr/>
          <p:nvPr/>
        </p:nvSpPr>
        <p:spPr>
          <a:xfrm rot="5400000">
            <a:off x="2652907" y="2254733"/>
            <a:ext cx="446830" cy="1956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A68F1DCE-CA47-7DEC-E766-E177D9D7DB39}"/>
              </a:ext>
            </a:extLst>
          </p:cNvPr>
          <p:cNvSpPr/>
          <p:nvPr/>
        </p:nvSpPr>
        <p:spPr>
          <a:xfrm rot="5400000">
            <a:off x="8654808" y="2229576"/>
            <a:ext cx="446830" cy="1956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8463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1F2CB1-C06B-8D8F-1858-8D950C333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9942EC-115F-6D7A-425F-0D1B6E789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7" name="Marcador de contenido 3">
            <a:extLst>
              <a:ext uri="{FF2B5EF4-FFF2-40B4-BE49-F238E27FC236}">
                <a16:creationId xmlns:a16="http://schemas.microsoft.com/office/drawing/2014/main" id="{21C27C93-9716-C222-8936-CE7046743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6457"/>
            <a:ext cx="12192000" cy="695091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4E0B41B-2432-2B2D-09CA-1F618AF591E9}"/>
              </a:ext>
            </a:extLst>
          </p:cNvPr>
          <p:cNvSpPr txBox="1"/>
          <p:nvPr/>
        </p:nvSpPr>
        <p:spPr>
          <a:xfrm>
            <a:off x="276110" y="806815"/>
            <a:ext cx="4573905" cy="225632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Convenio de gestión compartida entre el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GAD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provincia de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otopaxi y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GADPR San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astocalle,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ENTREGA DE GALLINAS DE POSTURA A LOS NIÑOS Y NIÑAS DEL PROGRAMA CRECIENDO CON NUESTROS HIJOS (CNH), COMO PARTE DEL PROYECTO SINCHE ALLUKUNA</a:t>
            </a:r>
            <a:r>
              <a:rPr lang="es-EC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Costo: 825 dólares.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 descr="No hay ninguna descripción de la foto disponible.">
            <a:extLst>
              <a:ext uri="{FF2B5EF4-FFF2-40B4-BE49-F238E27FC236}">
                <a16:creationId xmlns:a16="http://schemas.microsoft.com/office/drawing/2014/main" id="{C9A50C57-C85B-38F2-8448-60C3214166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015" y="769509"/>
            <a:ext cx="3274330" cy="25698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 descr="No hay ninguna descripción de la foto disponible.">
            <a:extLst>
              <a:ext uri="{FF2B5EF4-FFF2-40B4-BE49-F238E27FC236}">
                <a16:creationId xmlns:a16="http://schemas.microsoft.com/office/drawing/2014/main" id="{827F4094-BDDD-03FB-E8A2-4B757DE9E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503" y="769509"/>
            <a:ext cx="2560455" cy="25698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429B799-E8BD-5B4A-5CCE-F611082E0409}"/>
              </a:ext>
            </a:extLst>
          </p:cNvPr>
          <p:cNvSpPr txBox="1"/>
          <p:nvPr/>
        </p:nvSpPr>
        <p:spPr>
          <a:xfrm>
            <a:off x="249555" y="4252124"/>
            <a:ext cx="4526785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Adquisición y entrega de </a:t>
            </a:r>
            <a:r>
              <a:rPr lang="es-ES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SEMILLAS PARA EL MEJORAMIENTO DE PASTOS, SULFATOS Y GALLINAZA PARA LA ELABORACIÓN DE COMPOST COMO ENMIENDA DE SUELO,</a:t>
            </a:r>
            <a:r>
              <a:rPr lang="es-E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con el objetivo de fortalecer la producción, beneficiando a las </a:t>
            </a:r>
            <a:r>
              <a:rPr lang="es-ES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10 asociaciones </a:t>
            </a:r>
            <a:r>
              <a:rPr lang="es-E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 la parroquia</a:t>
            </a:r>
          </a:p>
          <a:p>
            <a:pPr algn="just"/>
            <a:r>
              <a:rPr lang="es-EC" sz="1800" kern="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costo: 9.999.00 dólares</a:t>
            </a:r>
            <a:endParaRPr lang="es-EC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Imagen 14" descr="No hay ninguna descripción de la foto disponible.">
            <a:extLst>
              <a:ext uri="{FF2B5EF4-FFF2-40B4-BE49-F238E27FC236}">
                <a16:creationId xmlns:a16="http://schemas.microsoft.com/office/drawing/2014/main" id="{0014AA00-0255-DBE9-491B-D68988066F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645" y="4206857"/>
            <a:ext cx="2807710" cy="22860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 descr="No hay ninguna descripción de la foto disponible.">
            <a:extLst>
              <a:ext uri="{FF2B5EF4-FFF2-40B4-BE49-F238E27FC236}">
                <a16:creationId xmlns:a16="http://schemas.microsoft.com/office/drawing/2014/main" id="{DC846121-EBC4-9BE8-9FEC-63DF643A939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400" y="4206858"/>
            <a:ext cx="3223520" cy="22860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544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46694-86E6-B62D-4073-492ECDCDA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C1BA1D-71D2-4C72-1013-6CBE59E59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Marcador de contenido 3">
            <a:extLst>
              <a:ext uri="{FF2B5EF4-FFF2-40B4-BE49-F238E27FC236}">
                <a16:creationId xmlns:a16="http://schemas.microsoft.com/office/drawing/2014/main" id="{A88205B6-E477-E56B-89CD-BE24F92D1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34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1C38971-2C4E-0607-6543-E5D3B1EECF2C}"/>
              </a:ext>
            </a:extLst>
          </p:cNvPr>
          <p:cNvSpPr txBox="1"/>
          <p:nvPr/>
        </p:nvSpPr>
        <p:spPr>
          <a:xfrm>
            <a:off x="3064193" y="434856"/>
            <a:ext cx="6364605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MANTENIMIENTO VIAL </a:t>
            </a:r>
            <a:endParaRPr lang="es-EC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0228C5D-6355-C541-335D-D817AEE8387F}"/>
              </a:ext>
            </a:extLst>
          </p:cNvPr>
          <p:cNvSpPr txBox="1"/>
          <p:nvPr/>
        </p:nvSpPr>
        <p:spPr>
          <a:xfrm>
            <a:off x="3522345" y="1302088"/>
            <a:ext cx="6042660" cy="12685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lquiler de equipo caminero para el 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MANTENIMIENTO VIAL EN LA COMUNA </a:t>
            </a:r>
            <a:r>
              <a:rPr lang="es-EC" sz="1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JUAN DE PASTOCALLE Y SAN </a:t>
            </a:r>
            <a:r>
              <a:rPr lang="es-EC" sz="1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ARTOLOMÉ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la parroquia San Juan de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astocalle.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Valor: 6.410.10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n 8" descr="No hay ninguna descripción de la foto disponible.">
            <a:extLst>
              <a:ext uri="{FF2B5EF4-FFF2-40B4-BE49-F238E27FC236}">
                <a16:creationId xmlns:a16="http://schemas.microsoft.com/office/drawing/2014/main" id="{CB64513A-29FD-0F32-2406-B8726CF8E2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08" y="3399555"/>
            <a:ext cx="3825865" cy="2777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 descr="No hay ninguna descripción de la foto disponible.">
            <a:extLst>
              <a:ext uri="{FF2B5EF4-FFF2-40B4-BE49-F238E27FC236}">
                <a16:creationId xmlns:a16="http://schemas.microsoft.com/office/drawing/2014/main" id="{BD8E6EF9-D6CB-49CD-30D7-CBF83324DE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007" y="3382186"/>
            <a:ext cx="3259855" cy="28174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 descr="No hay ninguna descripción de la foto disponible.">
            <a:extLst>
              <a:ext uri="{FF2B5EF4-FFF2-40B4-BE49-F238E27FC236}">
                <a16:creationId xmlns:a16="http://schemas.microsoft.com/office/drawing/2014/main" id="{B607B87D-BBA6-1A45-EEE5-F46B059342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662" y="3425483"/>
            <a:ext cx="3441538" cy="28174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6F1F047A-3AA2-82DB-3E2E-9A3763A9BEA1}"/>
              </a:ext>
            </a:extLst>
          </p:cNvPr>
          <p:cNvSpPr/>
          <p:nvPr/>
        </p:nvSpPr>
        <p:spPr>
          <a:xfrm rot="5400000" flipV="1">
            <a:off x="1896711" y="2775315"/>
            <a:ext cx="546100" cy="432506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C87949E6-B12B-4EBC-9795-BEA7F4873B81}"/>
              </a:ext>
            </a:extLst>
          </p:cNvPr>
          <p:cNvSpPr/>
          <p:nvPr/>
        </p:nvSpPr>
        <p:spPr>
          <a:xfrm rot="5400000" flipV="1">
            <a:off x="5757192" y="2793656"/>
            <a:ext cx="546100" cy="432506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5528FD13-8E0B-6416-F252-7EC49D03E10B}"/>
              </a:ext>
            </a:extLst>
          </p:cNvPr>
          <p:cNvSpPr/>
          <p:nvPr/>
        </p:nvSpPr>
        <p:spPr>
          <a:xfrm rot="5400000" flipV="1">
            <a:off x="9786498" y="2870199"/>
            <a:ext cx="546100" cy="432506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85259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00761-85D5-F81C-7413-FD0D73757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</a:t>
            </a:r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E686C2B-1FBD-67C1-3AE2-ABFCB1D38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34"/>
            <a:ext cx="12192000" cy="686503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33FB8BD-2A44-3092-8C2B-4114912ABBE5}"/>
              </a:ext>
            </a:extLst>
          </p:cNvPr>
          <p:cNvSpPr txBox="1"/>
          <p:nvPr/>
        </p:nvSpPr>
        <p:spPr>
          <a:xfrm>
            <a:off x="3333750" y="188373"/>
            <a:ext cx="5384484" cy="973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lquiler de equipo caminero  para el 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MANTENIMIENTO VIAL EN DIFERENTES BARRIOS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parroquia San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astocalle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Valor: 8000 dólares.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8AA9518-D6E7-0EA5-EAAB-170FE9FEA1E0}"/>
              </a:ext>
            </a:extLst>
          </p:cNvPr>
          <p:cNvSpPr txBox="1"/>
          <p:nvPr/>
        </p:nvSpPr>
        <p:spPr>
          <a:xfrm>
            <a:off x="862182" y="1494655"/>
            <a:ext cx="2794103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Barrio San Luis de Yacupungo.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 descr="Puede ser una imagen de césped y texto">
            <a:extLst>
              <a:ext uri="{FF2B5EF4-FFF2-40B4-BE49-F238E27FC236}">
                <a16:creationId xmlns:a16="http://schemas.microsoft.com/office/drawing/2014/main" id="{D406D253-943B-ECFF-0535-394960AA75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52" y="2731720"/>
            <a:ext cx="2962910" cy="19029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 descr="Puede ser una imagen de vehículo todoterreno, césped y texto que dice &quot;SAN JUAN ANJUANDE DE Pastrcalle&quot;">
            <a:extLst>
              <a:ext uri="{FF2B5EF4-FFF2-40B4-BE49-F238E27FC236}">
                <a16:creationId xmlns:a16="http://schemas.microsoft.com/office/drawing/2014/main" id="{B51967E7-B369-5B9D-8370-6D24779496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52" y="4753038"/>
            <a:ext cx="2962910" cy="19036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6E32BB8F-3851-7204-5F63-19B17475D690}"/>
              </a:ext>
            </a:extLst>
          </p:cNvPr>
          <p:cNvSpPr txBox="1"/>
          <p:nvPr/>
        </p:nvSpPr>
        <p:spPr>
          <a:xfrm>
            <a:off x="4217194" y="1462707"/>
            <a:ext cx="3617595" cy="96827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Barrio: San Bartolomé, sector, sambilpalba, Chiniteo, Serón y Barrio Tandacato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F5592F91-9DD6-B1C5-96BE-A464449A45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353" t="28790" r="35251" b="21151"/>
          <a:stretch/>
        </p:blipFill>
        <p:spPr bwMode="auto">
          <a:xfrm>
            <a:off x="4562152" y="2598486"/>
            <a:ext cx="2962909" cy="2063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0815CF3-DAEA-8B63-6CBC-DE3EE0E412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152" y="4840305"/>
            <a:ext cx="2962910" cy="1838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8E7892A9-E8A8-8EC6-EDC2-0E4DE7EE3D7B}"/>
              </a:ext>
            </a:extLst>
          </p:cNvPr>
          <p:cNvSpPr txBox="1"/>
          <p:nvPr/>
        </p:nvSpPr>
        <p:spPr>
          <a:xfrm>
            <a:off x="8577209" y="1444966"/>
            <a:ext cx="3337500" cy="126464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Mantenimiento vial para el   proyecto de Diseño Geográficos en la comuna San Juan de Pastocalle</a:t>
            </a:r>
            <a:endParaRPr lang="es-EC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Imagen 21" descr="No hay ninguna descripción de la foto disponible.">
            <a:extLst>
              <a:ext uri="{FF2B5EF4-FFF2-40B4-BE49-F238E27FC236}">
                <a16:creationId xmlns:a16="http://schemas.microsoft.com/office/drawing/2014/main" id="{3A46A101-36BB-A6C7-BBB4-D6929A5F7C7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875" y="3246907"/>
            <a:ext cx="3396617" cy="2063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55ED99F3-5581-FB1C-3AB1-FA4D436398CF}"/>
              </a:ext>
            </a:extLst>
          </p:cNvPr>
          <p:cNvSpPr/>
          <p:nvPr/>
        </p:nvSpPr>
        <p:spPr>
          <a:xfrm rot="5400000">
            <a:off x="2035818" y="2319240"/>
            <a:ext cx="446830" cy="1956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rgbClr val="FFFF00"/>
              </a:solidFill>
              <a:highlight>
                <a:srgbClr val="FFFF00"/>
              </a:highlight>
            </a:endParaRP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4166C4EB-370F-494A-1854-2C05038B1328}"/>
              </a:ext>
            </a:extLst>
          </p:cNvPr>
          <p:cNvSpPr/>
          <p:nvPr/>
        </p:nvSpPr>
        <p:spPr>
          <a:xfrm rot="5400000">
            <a:off x="10112303" y="2857319"/>
            <a:ext cx="446830" cy="1956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3966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5CCF06-F2E1-BC5D-5F78-9096A0195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A64263-9C1A-6D81-109B-A9FC20E00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474685D-7F9E-7157-5618-BA6B32DCA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9761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9A31F04-15AA-276D-D61C-FD8863817A36}"/>
              </a:ext>
            </a:extLst>
          </p:cNvPr>
          <p:cNvSpPr txBox="1"/>
          <p:nvPr/>
        </p:nvSpPr>
        <p:spPr>
          <a:xfrm>
            <a:off x="2528817" y="289242"/>
            <a:ext cx="7567900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Contratación de maquinaria para el traslado del </a:t>
            </a:r>
            <a:r>
              <a:rPr lang="es-EC" sz="1800" b="1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MATERIAL PÉTREO A LA CALLE ESPAÑA DE LA COMUNA EL BOLICHE, Y CALLE COTOPAXI DEL BARRIO CUILCHE MIÑO</a:t>
            </a:r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 en cumplimiento al  Convenio de gestión compartida entre el GADPR San Juan de Pastocalle, y el GAD Provincial de Cotopaxi</a:t>
            </a:r>
          </a:p>
          <a:p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Valor: 6.000 dólares. </a:t>
            </a:r>
            <a:endParaRPr lang="es-EC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A52B893-DDD5-D1A1-71A4-1702CA512F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413" y="2340674"/>
            <a:ext cx="3046095" cy="22610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25DD3DC-E367-A561-A824-5A36EA4D6C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27" b="19445"/>
          <a:stretch/>
        </p:blipFill>
        <p:spPr bwMode="auto">
          <a:xfrm>
            <a:off x="2520120" y="2300852"/>
            <a:ext cx="3251093" cy="22161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2E2A99A-0922-203E-763E-2793424EB0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954" y="4686528"/>
            <a:ext cx="3251093" cy="1920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151D3017-D7E1-23C3-0321-5914F5671F8C}"/>
              </a:ext>
            </a:extLst>
          </p:cNvPr>
          <p:cNvSpPr/>
          <p:nvPr/>
        </p:nvSpPr>
        <p:spPr>
          <a:xfrm rot="5400000">
            <a:off x="5765860" y="2105611"/>
            <a:ext cx="922033" cy="26175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rgbClr val="FFFF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467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808C9C-E0DA-78D4-2850-905E737BF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401C03-3AB4-025A-4599-C7EEA31AF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5CD25B4-D751-9CB7-5407-575FBF67B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34"/>
            <a:ext cx="12192000" cy="686503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E277B5AA-F6AD-AC90-E41F-F3355DAA4DFE}"/>
              </a:ext>
            </a:extLst>
          </p:cNvPr>
          <p:cNvSpPr txBox="1"/>
          <p:nvPr/>
        </p:nvSpPr>
        <p:spPr>
          <a:xfrm>
            <a:off x="3663315" y="428942"/>
            <a:ext cx="5885419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C" b="1" kern="0" dirty="0">
                <a:latin typeface="Calibri Light" panose="020F0302020204030204" pitchFamily="34" charset="0"/>
                <a:ea typeface="Calibri" panose="020F0502020204030204" pitchFamily="34" charset="0"/>
              </a:rPr>
              <a:t>A</a:t>
            </a:r>
            <a:r>
              <a:rPr lang="es-EC" sz="1800" b="1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DQUISICIÓN DE MATERIALES PÉTREOS (ARENA) EN CUMPLIMIENTO AL CONVENIO </a:t>
            </a:r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entre el GADPR San Juan de Pastocalle y  EL GAD Provincial de Cotopaxi.  </a:t>
            </a:r>
          </a:p>
          <a:p>
            <a:pPr algn="just"/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costo:</a:t>
            </a:r>
            <a: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7.210 dólares.  </a:t>
            </a:r>
            <a:endParaRPr lang="es-EC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14">
            <a:extLst>
              <a:ext uri="{FF2B5EF4-FFF2-40B4-BE49-F238E27FC236}">
                <a16:creationId xmlns:a16="http://schemas.microsoft.com/office/drawing/2014/main" id="{E277B5AA-F6AD-AC90-E41F-F3355DAA4DFE}"/>
              </a:ext>
            </a:extLst>
          </p:cNvPr>
          <p:cNvSpPr txBox="1"/>
          <p:nvPr/>
        </p:nvSpPr>
        <p:spPr>
          <a:xfrm>
            <a:off x="1207772" y="2180080"/>
            <a:ext cx="41529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s-EC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ADOQUINADO DE LA CALLE ESPAÑA</a:t>
            </a:r>
          </a:p>
          <a:p>
            <a:endParaRPr lang="es-EC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2F22D29-B0E6-931F-12E8-2834D0E41936}"/>
              </a:ext>
            </a:extLst>
          </p:cNvPr>
          <p:cNvSpPr txBox="1"/>
          <p:nvPr/>
        </p:nvSpPr>
        <p:spPr>
          <a:xfrm>
            <a:off x="6959851" y="2123033"/>
            <a:ext cx="41529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ADOQUINADO, BORDILLOS Y CUNETA DE</a:t>
            </a:r>
          </a:p>
          <a:p>
            <a:pPr algn="ctr"/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 LA CALLE VIRGEN DEL ROSARIO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7593B5D-8823-A656-25FA-774F993F58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1" y="3180866"/>
            <a:ext cx="2836751" cy="22693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33A7055-5CCC-0DE3-A7BE-D71F0851CF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290" y="3180866"/>
            <a:ext cx="2725249" cy="22693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306CAD4-32DE-5C91-0031-EA19BC8529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549" y="3245246"/>
            <a:ext cx="2600978" cy="22050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8727A35-315D-3519-E255-86BC4A39D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369" y="3245246"/>
            <a:ext cx="2765080" cy="22050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7954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7C4F1E-C1F1-75C6-B92F-29CAF38FB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8EFC30-CB65-06A1-768A-F6DEF8E97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CE50E34-5104-2C7F-4F79-BD87268E2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765D170-A1A1-23A1-7177-108AC5286A89}"/>
              </a:ext>
            </a:extLst>
          </p:cNvPr>
          <p:cNvSpPr txBox="1"/>
          <p:nvPr/>
        </p:nvSpPr>
        <p:spPr>
          <a:xfrm>
            <a:off x="2873238" y="157415"/>
            <a:ext cx="609219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ESPECTÁCULOS CULTURALES Y SOCIALES</a:t>
            </a:r>
            <a:endParaRPr lang="es-EC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FC61CA2-63F0-BA3C-3D6D-EBE7A41D0A18}"/>
              </a:ext>
            </a:extLst>
          </p:cNvPr>
          <p:cNvSpPr txBox="1"/>
          <p:nvPr/>
        </p:nvSpPr>
        <p:spPr>
          <a:xfrm>
            <a:off x="2533338" y="699509"/>
            <a:ext cx="7045377" cy="136723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royecto para la difusión de las “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FESTIVAL DEL SAN JUANITO PATRIMONIO CULTURAL INMATERIAL DEL ECUADOR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la parroquia San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astocalle, 2025 del cantón Latacunga provincia de Cotopaxi.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Costo: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5.000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dólares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 descr="No hay ninguna descripción de la foto disponible.">
            <a:extLst>
              <a:ext uri="{FF2B5EF4-FFF2-40B4-BE49-F238E27FC236}">
                <a16:creationId xmlns:a16="http://schemas.microsoft.com/office/drawing/2014/main" id="{B824D44A-AC1A-E236-6E5C-679CA89210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28" y="3360819"/>
            <a:ext cx="3324276" cy="23902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 descr="No hay ninguna descripción de la foto disponible.">
            <a:extLst>
              <a:ext uri="{FF2B5EF4-FFF2-40B4-BE49-F238E27FC236}">
                <a16:creationId xmlns:a16="http://schemas.microsoft.com/office/drawing/2014/main" id="{06CA28A1-F834-E3AE-E574-9C0B091663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207" y="2231656"/>
            <a:ext cx="3304887" cy="22017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 descr="No hay ninguna descripción de la foto disponible.">
            <a:extLst>
              <a:ext uri="{FF2B5EF4-FFF2-40B4-BE49-F238E27FC236}">
                <a16:creationId xmlns:a16="http://schemas.microsoft.com/office/drawing/2014/main" id="{44DC1B89-6F0E-7DE6-A346-D9A5A8FDC2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849" y="3360819"/>
            <a:ext cx="3403229" cy="23902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 descr="No hay ninguna descripción de la foto disponible.">
            <a:extLst>
              <a:ext uri="{FF2B5EF4-FFF2-40B4-BE49-F238E27FC236}">
                <a16:creationId xmlns:a16="http://schemas.microsoft.com/office/drawing/2014/main" id="{E636E8D8-B8AD-7A97-3957-DD26B68710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563" y="4780945"/>
            <a:ext cx="3324276" cy="1940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515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9B66BE-7E23-09BE-9FC9-9BFBA2E7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70E19B-C21A-E31C-9899-6580D0408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6A85A9D-F9BC-61C1-B290-4446A3A4D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F3BA87C-2226-EC16-57F6-1F735EB3D17F}"/>
              </a:ext>
            </a:extLst>
          </p:cNvPr>
          <p:cNvSpPr txBox="1"/>
          <p:nvPr/>
        </p:nvSpPr>
        <p:spPr>
          <a:xfrm>
            <a:off x="2740701" y="334671"/>
            <a:ext cx="5467959" cy="86728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ALQUILER DE SONIDO Y AMPLIFICACIÓN </a:t>
            </a:r>
          </a:p>
          <a:p>
            <a:pPr algn="ctr"/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1.500 DÓLARE</a:t>
            </a:r>
            <a:r>
              <a:rPr lang="es-EC" sz="1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019E5E2-F562-4B73-EEA3-A4C541AEAB00}"/>
              </a:ext>
            </a:extLst>
          </p:cNvPr>
          <p:cNvSpPr txBox="1"/>
          <p:nvPr/>
        </p:nvSpPr>
        <p:spPr>
          <a:xfrm>
            <a:off x="503519" y="1589049"/>
            <a:ext cx="3347012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Sesión Solemne y Desfile Cívico</a:t>
            </a:r>
            <a:endParaRPr lang="es-EC" dirty="0"/>
          </a:p>
        </p:txBody>
      </p:sp>
      <p:pic>
        <p:nvPicPr>
          <p:cNvPr id="12" name="Imagen 11" descr="No hay ninguna descripción de la foto disponible.">
            <a:extLst>
              <a:ext uri="{FF2B5EF4-FFF2-40B4-BE49-F238E27FC236}">
                <a16:creationId xmlns:a16="http://schemas.microsoft.com/office/drawing/2014/main" id="{0C25AF5B-6F34-C9A7-80D9-C4D404B16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88" y="2271204"/>
            <a:ext cx="2914541" cy="2023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D3ADC3A-583C-1CED-C6BC-1AAAB27EF7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88" y="4481162"/>
            <a:ext cx="2914541" cy="21862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FD3AF826-63B1-7D68-74D0-F666A836D6D8}"/>
              </a:ext>
            </a:extLst>
          </p:cNvPr>
          <p:cNvSpPr txBox="1"/>
          <p:nvPr/>
        </p:nvSpPr>
        <p:spPr>
          <a:xfrm>
            <a:off x="6390324" y="1399541"/>
            <a:ext cx="3894176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efensoría pública del ecuador Ruta de los Derechos  </a:t>
            </a:r>
            <a:r>
              <a:rPr lang="es-EC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pertura del UPC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n 17" descr="Puede ser una imagen de 15 personas, estrado y texto">
            <a:extLst>
              <a:ext uri="{FF2B5EF4-FFF2-40B4-BE49-F238E27FC236}">
                <a16:creationId xmlns:a16="http://schemas.microsoft.com/office/drawing/2014/main" id="{0E9A4AD5-CF76-0911-7114-FDEC59C083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959" y="2331685"/>
            <a:ext cx="2749649" cy="19560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 descr="Puede ser una imagen de 8 personas y texto">
            <a:extLst>
              <a:ext uri="{FF2B5EF4-FFF2-40B4-BE49-F238E27FC236}">
                <a16:creationId xmlns:a16="http://schemas.microsoft.com/office/drawing/2014/main" id="{3A60117B-4600-ACB4-8058-7DF7837DFB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200" y="4427730"/>
            <a:ext cx="2801635" cy="21010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F276C327-DAE2-2D70-17FB-790253C56C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200" y="2338719"/>
            <a:ext cx="2801634" cy="19555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DBCC8DF-9DC0-A2CE-3B0B-420EBA5C5C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959" y="4427730"/>
            <a:ext cx="2750376" cy="20620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623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0380AE-DE06-6A68-1262-31AB59B8C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12" name="Marcador de contenido 11">
            <a:extLst>
              <a:ext uri="{FF2B5EF4-FFF2-40B4-BE49-F238E27FC236}">
                <a16:creationId xmlns:a16="http://schemas.microsoft.com/office/drawing/2014/main" id="{F3D775D4-38DC-6CBD-AB4F-9701B86AD3B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399155" y="3412014"/>
          <a:ext cx="5393690" cy="1178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6845">
                  <a:extLst>
                    <a:ext uri="{9D8B030D-6E8A-4147-A177-3AD203B41FA5}">
                      <a16:colId xmlns:a16="http://schemas.microsoft.com/office/drawing/2014/main" val="3814459509"/>
                    </a:ext>
                  </a:extLst>
                </a:gridCol>
                <a:gridCol w="2696845">
                  <a:extLst>
                    <a:ext uri="{9D8B030D-6E8A-4147-A177-3AD203B41FA5}">
                      <a16:colId xmlns:a16="http://schemas.microsoft.com/office/drawing/2014/main" val="15879355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Autoridades 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Valor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4374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Ejecutivo 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7384,50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5564595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Legislativo  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474,50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116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Transporte Cultural e invitaciones 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1000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9545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Total </a:t>
                      </a:r>
                      <a:endParaRPr lang="es-EC" sz="1100">
                        <a:effectLst/>
                      </a:endParaRPr>
                    </a:p>
                    <a:p>
                      <a:r>
                        <a:rPr lang="en-US" sz="12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</a:rPr>
                        <a:t>8.859 </a:t>
                      </a:r>
                      <a:r>
                        <a:rPr lang="en-US" sz="1200" dirty="0" err="1">
                          <a:effectLst/>
                        </a:rPr>
                        <a:t>dolares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2104194"/>
                  </a:ext>
                </a:extLst>
              </a:tr>
            </a:tbl>
          </a:graphicData>
        </a:graphic>
      </p:graphicFrame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6A17092-100D-94C1-12A5-AF1AD6CFE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07CCC7E-93CB-A86A-CBC8-86EFC577BF4C}"/>
              </a:ext>
            </a:extLst>
          </p:cNvPr>
          <p:cNvSpPr txBox="1"/>
          <p:nvPr/>
        </p:nvSpPr>
        <p:spPr>
          <a:xfrm>
            <a:off x="3049905" y="350338"/>
            <a:ext cx="6092190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TRANSPORTE DEL PERSONAL DEL GADPR PARROQUIAL PARA DIFERENTES ACTIVIDADES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E84583E9-6913-4991-696F-62FBA66A5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657202"/>
              </p:ext>
            </p:extLst>
          </p:nvPr>
        </p:nvGraphicFramePr>
        <p:xfrm>
          <a:off x="3977781" y="1439056"/>
          <a:ext cx="4236438" cy="1882044"/>
        </p:xfrm>
        <a:graphic>
          <a:graphicData uri="http://schemas.openxmlformats.org/drawingml/2006/table">
            <a:tbl>
              <a:tblPr firstRow="1" firstCol="1" bandRow="1"/>
              <a:tblGrid>
                <a:gridCol w="2566495">
                  <a:extLst>
                    <a:ext uri="{9D8B030D-6E8A-4147-A177-3AD203B41FA5}">
                      <a16:colId xmlns:a16="http://schemas.microsoft.com/office/drawing/2014/main" val="1615785426"/>
                    </a:ext>
                  </a:extLst>
                </a:gridCol>
                <a:gridCol w="1669943">
                  <a:extLst>
                    <a:ext uri="{9D8B030D-6E8A-4147-A177-3AD203B41FA5}">
                      <a16:colId xmlns:a16="http://schemas.microsoft.com/office/drawing/2014/main" val="2663739448"/>
                    </a:ext>
                  </a:extLst>
                </a:gridCol>
              </a:tblGrid>
              <a:tr h="326079">
                <a:tc>
                  <a:txBody>
                    <a:bodyPr/>
                    <a:lstStyle/>
                    <a:p>
                      <a:r>
                        <a:rPr lang="es-EC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AUTORIDADES </a:t>
                      </a:r>
                      <a:endParaRPr lang="es-EC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C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VALOR</a:t>
                      </a:r>
                      <a:endParaRPr lang="es-EC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0118038"/>
                  </a:ext>
                </a:extLst>
              </a:tr>
              <a:tr h="233146">
                <a:tc>
                  <a:txBody>
                    <a:bodyPr/>
                    <a:lstStyle/>
                    <a:p>
                      <a:r>
                        <a:rPr lang="es-EC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Ejecutivo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C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7.384,50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800172"/>
                  </a:ext>
                </a:extLst>
              </a:tr>
              <a:tr h="336765">
                <a:tc>
                  <a:txBody>
                    <a:bodyPr/>
                    <a:lstStyle/>
                    <a:p>
                      <a:r>
                        <a:rPr lang="es-EC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Legislativo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C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474,50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971328"/>
                  </a:ext>
                </a:extLst>
              </a:tr>
              <a:tr h="466290">
                <a:tc>
                  <a:txBody>
                    <a:bodyPr/>
                    <a:lstStyle/>
                    <a:p>
                      <a:r>
                        <a:rPr lang="es-EC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Transporte Cultural e invitaciones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C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7204836"/>
                  </a:ext>
                </a:extLst>
              </a:tr>
              <a:tr h="466290">
                <a:tc>
                  <a:txBody>
                    <a:bodyPr/>
                    <a:lstStyle/>
                    <a:p>
                      <a:r>
                        <a:rPr lang="es-EC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es-EC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C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C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8.859 dólares </a:t>
                      </a:r>
                      <a:endParaRPr lang="es-EC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2129044"/>
                  </a:ext>
                </a:extLst>
              </a:tr>
            </a:tbl>
          </a:graphicData>
        </a:graphic>
      </p:graphicFrame>
      <p:pic>
        <p:nvPicPr>
          <p:cNvPr id="16" name="Imagen 15">
            <a:extLst>
              <a:ext uri="{FF2B5EF4-FFF2-40B4-BE49-F238E27FC236}">
                <a16:creationId xmlns:a16="http://schemas.microsoft.com/office/drawing/2014/main" id="{E641F22F-0714-F571-42A6-CD73BC2B44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29" y="3544381"/>
            <a:ext cx="3337279" cy="2502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1FE4605-6AF2-85F1-3F0F-B60A035C1E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321" y="3503453"/>
            <a:ext cx="3391853" cy="25436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B146914C-FCBD-67A8-8940-2C3E227542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947" y="3540329"/>
            <a:ext cx="3391853" cy="24755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624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1635F8B-F1CA-48E4-BB9A-1F4B34B89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7F771BD-1097-2E5B-DB26-45EA010FD752}"/>
              </a:ext>
            </a:extLst>
          </p:cNvPr>
          <p:cNvSpPr txBox="1"/>
          <p:nvPr/>
        </p:nvSpPr>
        <p:spPr>
          <a:xfrm>
            <a:off x="3503295" y="291452"/>
            <a:ext cx="6092190" cy="165737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Contratación del personal para el  mantenimiento y mejoramiento de los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ESPACIOS PÚBLICOS Y RECREATIVOS, TAMBIÉN SE REALIZARÁ TRABAJOS MULTIFUNCIONALES QUE REQUIERE LA PARROQUIA SAN JUAN DE PASTOCALLE</a:t>
            </a:r>
            <a:endParaRPr lang="es-EC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Valor: 4.700 dolores</a:t>
            </a:r>
            <a:endParaRPr lang="es-EC" dirty="0"/>
          </a:p>
        </p:txBody>
      </p:sp>
      <p:pic>
        <p:nvPicPr>
          <p:cNvPr id="6" name="Imagen 5" descr="No hay ninguna descripción de la foto disponible.">
            <a:extLst>
              <a:ext uri="{FF2B5EF4-FFF2-40B4-BE49-F238E27FC236}">
                <a16:creationId xmlns:a16="http://schemas.microsoft.com/office/drawing/2014/main" id="{C1369B52-1D23-65EF-C0E8-1760B975EB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764" y="2240281"/>
            <a:ext cx="2580004" cy="3430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D7C671D-C528-76D5-C623-1766F26B22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805" y="2240281"/>
            <a:ext cx="2573214" cy="3430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 descr="No hay ninguna descripción de la foto disponible.">
            <a:extLst>
              <a:ext uri="{FF2B5EF4-FFF2-40B4-BE49-F238E27FC236}">
                <a16:creationId xmlns:a16="http://schemas.microsoft.com/office/drawing/2014/main" id="{0D5FCDA6-01EA-359D-7B89-620238493F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988" y="2240281"/>
            <a:ext cx="2711043" cy="3430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52D66F79-DA46-3E6F-91A5-34E3164D9B1F}"/>
              </a:ext>
            </a:extLst>
          </p:cNvPr>
          <p:cNvSpPr/>
          <p:nvPr/>
        </p:nvSpPr>
        <p:spPr>
          <a:xfrm>
            <a:off x="4242216" y="3627620"/>
            <a:ext cx="622521" cy="389744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b="1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9366B532-016B-493E-201F-862A6EBB2BB4}"/>
              </a:ext>
            </a:extLst>
          </p:cNvPr>
          <p:cNvSpPr/>
          <p:nvPr/>
        </p:nvSpPr>
        <p:spPr>
          <a:xfrm>
            <a:off x="7813743" y="3566013"/>
            <a:ext cx="622521" cy="389744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b="1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392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578174-6417-E0A0-005F-7F6DDCBB6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FC8E53-D6BD-7C02-1A5A-C1BFAA8FD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8890F5C-6D38-F4CF-F7DE-F5CC33962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17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57A28EB-C302-E2D8-894B-B4F263E89299}"/>
              </a:ext>
            </a:extLst>
          </p:cNvPr>
          <p:cNvSpPr txBox="1"/>
          <p:nvPr/>
        </p:nvSpPr>
        <p:spPr>
          <a:xfrm>
            <a:off x="1482421" y="1010641"/>
            <a:ext cx="3940810" cy="7101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Arrendamiento de Software y Contabilidad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alor: $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1750 dólares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286E7DD-5743-29B5-8F6F-E16D032112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30" y="2516054"/>
            <a:ext cx="4798391" cy="26988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DE7AEF8-05A8-33F9-397A-3559455A2D62}"/>
              </a:ext>
            </a:extLst>
          </p:cNvPr>
          <p:cNvSpPr txBox="1"/>
          <p:nvPr/>
        </p:nvSpPr>
        <p:spPr>
          <a:xfrm>
            <a:off x="6565979" y="967769"/>
            <a:ext cx="4143600" cy="7101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Hosting Página Web Institucional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Valor: $ 350 dólares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EDAAC74-AE81-61AE-36F3-2A9E4280F7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78" y="2516055"/>
            <a:ext cx="4798593" cy="26988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D32E78C2-FFA8-AE00-B55F-17186B4B3C81}"/>
              </a:ext>
            </a:extLst>
          </p:cNvPr>
          <p:cNvSpPr/>
          <p:nvPr/>
        </p:nvSpPr>
        <p:spPr>
          <a:xfrm>
            <a:off x="3377875" y="1737623"/>
            <a:ext cx="149902" cy="327385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C598990A-12A7-09BD-7602-6E43FF164970}"/>
              </a:ext>
            </a:extLst>
          </p:cNvPr>
          <p:cNvSpPr/>
          <p:nvPr/>
        </p:nvSpPr>
        <p:spPr>
          <a:xfrm>
            <a:off x="8804225" y="1857802"/>
            <a:ext cx="149902" cy="327385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135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C5C93D-C8D3-4502-A37F-0861CBB96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83B83A-5D27-D0C2-2710-4D244D4B3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F365328-7C41-9E8F-02A2-2AA873279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34"/>
            <a:ext cx="12192000" cy="686503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41919EC-7A92-722D-6CAF-727AF902F7FE}"/>
              </a:ext>
            </a:extLst>
          </p:cNvPr>
          <p:cNvSpPr txBox="1"/>
          <p:nvPr/>
        </p:nvSpPr>
        <p:spPr>
          <a:xfrm>
            <a:off x="3472815" y="609152"/>
            <a:ext cx="6092190" cy="107087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antenimiento de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EQUIPOS INFORMÁTICOS Y ADQUISICIÓN DE TÓNER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impresora 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Valor: 1.127.33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E15FEBB-AF08-0014-AE64-4048EDAEA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034" y="2062847"/>
            <a:ext cx="4072966" cy="3236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74D5C25-6551-FB72-1BC3-B034D22ED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3846" y="2109167"/>
            <a:ext cx="4329954" cy="3236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68451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9AB479-83AA-1729-271A-B5F08F13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20" name="Marcador de contenido 19">
            <a:extLst>
              <a:ext uri="{FF2B5EF4-FFF2-40B4-BE49-F238E27FC236}">
                <a16:creationId xmlns:a16="http://schemas.microsoft.com/office/drawing/2014/main" id="{E41DE5CD-C6E5-CD85-A70F-D9AFD144CA7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92345" y="3702018"/>
          <a:ext cx="2607310" cy="6000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7515">
                  <a:extLst>
                    <a:ext uri="{9D8B030D-6E8A-4147-A177-3AD203B41FA5}">
                      <a16:colId xmlns:a16="http://schemas.microsoft.com/office/drawing/2014/main" val="3340367233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737356319"/>
                    </a:ext>
                  </a:extLst>
                </a:gridCol>
              </a:tblGrid>
              <a:tr h="1974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200" dirty="0">
                          <a:effectLst/>
                        </a:rPr>
                        <a:t>Materiales de </a:t>
                      </a:r>
                      <a:r>
                        <a:rPr lang="en-US" sz="1200" dirty="0" err="1">
                          <a:effectLst/>
                        </a:rPr>
                        <a:t>Oficina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200">
                          <a:effectLst/>
                        </a:rPr>
                        <a:t>1.674.53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4127613"/>
                  </a:ext>
                </a:extLst>
              </a:tr>
              <a:tr h="213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200">
                          <a:effectLst/>
                        </a:rPr>
                        <a:t>Aseo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200">
                          <a:effectLst/>
                        </a:rPr>
                        <a:t>638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8117458"/>
                  </a:ext>
                </a:extLst>
              </a:tr>
              <a:tr h="169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200">
                          <a:effectLst/>
                        </a:rPr>
                        <a:t>Total 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200" dirty="0">
                          <a:effectLst/>
                        </a:rPr>
                        <a:t>2.312.53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6266598"/>
                  </a:ext>
                </a:extLst>
              </a:tr>
            </a:tbl>
          </a:graphicData>
        </a:graphic>
      </p:graphicFrame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A68586F-D01A-9383-A5B5-4B35EEFD6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6503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37AC0F9-764B-628B-8B18-4F7AD2F29FBE}"/>
              </a:ext>
            </a:extLst>
          </p:cNvPr>
          <p:cNvSpPr txBox="1"/>
          <p:nvPr/>
        </p:nvSpPr>
        <p:spPr>
          <a:xfrm>
            <a:off x="3367799" y="519770"/>
            <a:ext cx="6092190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ADQUISICIÓN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MATERIALES DE ASEO Y OFICINA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el GADPR  San Juan de Pastocalle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C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Puntos del Encuentro.</a:t>
            </a:r>
            <a:endParaRPr lang="es-EC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C8355A8C-ABA4-69E3-FB59-99921E6A43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238253"/>
              </p:ext>
            </p:extLst>
          </p:nvPr>
        </p:nvGraphicFramePr>
        <p:xfrm>
          <a:off x="4792345" y="1556598"/>
          <a:ext cx="3475355" cy="1415595"/>
        </p:xfrm>
        <a:graphic>
          <a:graphicData uri="http://schemas.openxmlformats.org/drawingml/2006/table">
            <a:tbl>
              <a:tblPr firstRow="1" firstCol="1" bandRow="1"/>
              <a:tblGrid>
                <a:gridCol w="2275994">
                  <a:extLst>
                    <a:ext uri="{9D8B030D-6E8A-4147-A177-3AD203B41FA5}">
                      <a16:colId xmlns:a16="http://schemas.microsoft.com/office/drawing/2014/main" val="2067840075"/>
                    </a:ext>
                  </a:extLst>
                </a:gridCol>
                <a:gridCol w="1199361">
                  <a:extLst>
                    <a:ext uri="{9D8B030D-6E8A-4147-A177-3AD203B41FA5}">
                      <a16:colId xmlns:a16="http://schemas.microsoft.com/office/drawing/2014/main" val="2265301785"/>
                    </a:ext>
                  </a:extLst>
                </a:gridCol>
              </a:tblGrid>
              <a:tr h="470352">
                <a:tc>
                  <a:txBody>
                    <a:bodyPr/>
                    <a:lstStyle/>
                    <a:p>
                      <a:pPr>
                        <a:tabLst>
                          <a:tab pos="746760" algn="l"/>
                        </a:tabLst>
                      </a:pPr>
                      <a:r>
                        <a:rPr lang="es-ES" sz="16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Materiales de oficina  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746760" algn="l"/>
                        </a:tabLst>
                      </a:pPr>
                      <a:r>
                        <a:rPr lang="es-ES" sz="16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549.35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1804705"/>
                  </a:ext>
                </a:extLst>
              </a:tr>
              <a:tr h="509675">
                <a:tc>
                  <a:txBody>
                    <a:bodyPr/>
                    <a:lstStyle/>
                    <a:p>
                      <a:pPr>
                        <a:tabLst>
                          <a:tab pos="746760" algn="l"/>
                        </a:tabLst>
                      </a:pPr>
                      <a:r>
                        <a:rPr lang="es-ES" sz="16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Aseo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746760" algn="l"/>
                        </a:tabLst>
                      </a:pPr>
                      <a:r>
                        <a:rPr lang="es-ES" sz="16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418.55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7514923"/>
                  </a:ext>
                </a:extLst>
              </a:tr>
              <a:tr h="435568">
                <a:tc>
                  <a:txBody>
                    <a:bodyPr/>
                    <a:lstStyle/>
                    <a:p>
                      <a:pPr>
                        <a:tabLst>
                          <a:tab pos="746760" algn="l"/>
                        </a:tabLst>
                      </a:pPr>
                      <a:r>
                        <a:rPr lang="es-ES" sz="16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746760" algn="l"/>
                        </a:tabLst>
                      </a:pPr>
                      <a:r>
                        <a:rPr lang="es-ES" sz="1600" b="1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967.9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091783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074CEEBF-CCBE-7582-A85B-C814ACEAEA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797" y="3111200"/>
            <a:ext cx="3096623" cy="3381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7F7F4CB-A1C9-437B-BA6B-E6B2FB1C8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799" y="3111201"/>
            <a:ext cx="2728200" cy="32700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5991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6AD80C-8719-8886-A6AE-9F9198AAC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BCF3A4DE-8ECB-DA8C-CB8F-3FAD3A1279B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295457" y="2237073"/>
          <a:ext cx="3601085" cy="37195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4215">
                  <a:extLst>
                    <a:ext uri="{9D8B030D-6E8A-4147-A177-3AD203B41FA5}">
                      <a16:colId xmlns:a16="http://schemas.microsoft.com/office/drawing/2014/main" val="1072476458"/>
                    </a:ext>
                  </a:extLst>
                </a:gridCol>
                <a:gridCol w="2172970">
                  <a:extLst>
                    <a:ext uri="{9D8B030D-6E8A-4147-A177-3AD203B41FA5}">
                      <a16:colId xmlns:a16="http://schemas.microsoft.com/office/drawing/2014/main" val="1730635981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434522852"/>
                    </a:ext>
                  </a:extLst>
                </a:gridCol>
              </a:tblGrid>
              <a:tr h="1974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Cantidad 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Detalle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Total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8621095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1000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S" sz="1200" kern="100" dirty="0">
                          <a:effectLst/>
                        </a:rPr>
                        <a:t>Elaboración de escobar en miniatura para recuerdos para fortacimiento cultural.</a:t>
                      </a:r>
                      <a:endParaRPr lang="es-EC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300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8798393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500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S" sz="1200" kern="100">
                          <a:effectLst/>
                        </a:rPr>
                        <a:t>Elaboración de cintas para las escobas en miniatura cintas para sobreros, 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2.587.5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3257073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100</a:t>
                      </a:r>
                      <a:endParaRPr lang="es-EC" sz="11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200" kern="100">
                          <a:effectLst/>
                        </a:rPr>
                        <a:t>2</a:t>
                      </a:r>
                      <a:endParaRPr lang="es-EC" sz="11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200" kern="100">
                          <a:effectLst/>
                        </a:rPr>
                        <a:t>2</a:t>
                      </a:r>
                      <a:endParaRPr lang="es-EC" sz="11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200" kern="100">
                          <a:effectLst/>
                        </a:rPr>
                        <a:t>100</a:t>
                      </a:r>
                      <a:endParaRPr lang="es-EC" sz="11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200" kern="100">
                          <a:effectLst/>
                        </a:rPr>
                        <a:t> </a:t>
                      </a:r>
                      <a:endParaRPr lang="es-EC" sz="11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C" sz="1200" kern="100">
                          <a:effectLst/>
                        </a:rPr>
                        <a:t>5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 dirty="0">
                          <a:effectLst/>
                        </a:rPr>
                        <a:t>-Invitaciones</a:t>
                      </a:r>
                      <a:endParaRPr lang="es-EC" sz="11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 dirty="0">
                          <a:effectLst/>
                        </a:rPr>
                        <a:t>-Placas de reconocimiento, -Editos, </a:t>
                      </a:r>
                      <a:endParaRPr lang="es-EC" sz="11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 dirty="0">
                          <a:effectLst/>
                        </a:rPr>
                        <a:t>-Trípticos para Manifestaciones Culturales</a:t>
                      </a:r>
                      <a:endParaRPr lang="es-EC" sz="11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 dirty="0">
                          <a:effectLst/>
                        </a:rPr>
                        <a:t>Pacas para   los premios al concurso del San Juanito </a:t>
                      </a:r>
                      <a:endParaRPr lang="es-EC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529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7449089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1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 Pancarta 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69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5307712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 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>
                          <a:effectLst/>
                        </a:rPr>
                        <a:t>Total</a:t>
                      </a:r>
                      <a:endParaRPr lang="es-EC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200" kern="100" dirty="0">
                          <a:effectLst/>
                        </a:rPr>
                        <a:t>34</a:t>
                      </a:r>
                      <a:endParaRPr lang="es-EC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2430674"/>
                  </a:ext>
                </a:extLst>
              </a:tr>
            </a:tbl>
          </a:graphicData>
        </a:graphic>
      </p:graphicFrame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593ECD9-EC3A-F09A-B508-8A624758C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C95EEB9-E74F-931C-6715-320D602DEDD7}"/>
              </a:ext>
            </a:extLst>
          </p:cNvPr>
          <p:cNvSpPr txBox="1"/>
          <p:nvPr/>
        </p:nvSpPr>
        <p:spPr>
          <a:xfrm>
            <a:off x="3268363" y="495581"/>
            <a:ext cx="6091880" cy="11305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20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MATERIALES DE IMPRESIÓN, FOTOGRAFÍA REPRODUCCIONES, Y PUBLICACIONES</a:t>
            </a:r>
            <a:endParaRPr lang="es-EC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Valor</a:t>
            </a:r>
            <a:r>
              <a:rPr lang="es-EC" sz="1800" kern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: </a:t>
            </a:r>
            <a:r>
              <a:rPr lang="es-EC" kern="0">
                <a:latin typeface="Calibri Light" panose="020F0302020204030204" pitchFamily="34" charset="0"/>
                <a:ea typeface="Calibri" panose="020F0502020204030204" pitchFamily="34" charset="0"/>
              </a:rPr>
              <a:t>5,312</a:t>
            </a:r>
            <a:endParaRPr lang="es-EC" dirty="0"/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B1135FA7-374C-AF3B-B6C3-2A39FEF8C3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251663"/>
              </p:ext>
            </p:extLst>
          </p:nvPr>
        </p:nvGraphicFramePr>
        <p:xfrm>
          <a:off x="2592781" y="1818933"/>
          <a:ext cx="5407754" cy="4521176"/>
        </p:xfrm>
        <a:graphic>
          <a:graphicData uri="http://schemas.openxmlformats.org/drawingml/2006/table">
            <a:tbl>
              <a:tblPr firstRow="1" firstCol="1" bandRow="1"/>
              <a:tblGrid>
                <a:gridCol w="788007">
                  <a:extLst>
                    <a:ext uri="{9D8B030D-6E8A-4147-A177-3AD203B41FA5}">
                      <a16:colId xmlns:a16="http://schemas.microsoft.com/office/drawing/2014/main" val="3935139670"/>
                    </a:ext>
                  </a:extLst>
                </a:gridCol>
                <a:gridCol w="3465317">
                  <a:extLst>
                    <a:ext uri="{9D8B030D-6E8A-4147-A177-3AD203B41FA5}">
                      <a16:colId xmlns:a16="http://schemas.microsoft.com/office/drawing/2014/main" val="1435381490"/>
                    </a:ext>
                  </a:extLst>
                </a:gridCol>
                <a:gridCol w="1154430">
                  <a:extLst>
                    <a:ext uri="{9D8B030D-6E8A-4147-A177-3AD203B41FA5}">
                      <a16:colId xmlns:a16="http://schemas.microsoft.com/office/drawing/2014/main" val="19689809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b="1">
                          <a:solidFill>
                            <a:srgbClr val="4472C4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Cantidad 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b="1">
                          <a:solidFill>
                            <a:srgbClr val="4472C4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Detalle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b="1" dirty="0">
                          <a:solidFill>
                            <a:srgbClr val="4472C4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3013751"/>
                  </a:ext>
                </a:extLst>
              </a:tr>
              <a:tr h="626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Elaboración de escobas en miniatura para recuerdos para el fortalecimiento cultural.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4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883972"/>
                  </a:ext>
                </a:extLst>
              </a:tr>
              <a:tr h="8467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-Elaboración de cintas para las escobas en miniatura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-Cintas para sobreros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4215365"/>
                  </a:ext>
                </a:extLst>
              </a:tr>
              <a:tr h="40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50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-Invitaciones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Sobres  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-Placas de reconocimiento, 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s-EC" sz="1400" dirty="0" err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Editos</a:t>
                      </a:r>
                      <a:r>
                        <a:rPr lang="es-EC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-Trípticos para Manifestaciones Culturales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s-EC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-Recuerdo San </a:t>
                      </a:r>
                      <a:r>
                        <a:rPr lang="es-EC" sz="1400" dirty="0" err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Juanitos</a:t>
                      </a:r>
                      <a:r>
                        <a:rPr lang="es-EC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400" dirty="0" err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Pancarta</a:t>
                      </a: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225.00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28.00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24.00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20.00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175.00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1000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390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375766"/>
                  </a:ext>
                </a:extLst>
              </a:tr>
              <a:tr h="271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746760" algn="l"/>
                        </a:tabLst>
                      </a:pPr>
                      <a:r>
                        <a:rPr lang="en-US" sz="14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5.312  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7486639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0A480DB6-029F-7993-DF45-0BA7D714FD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89" r="15233" b="7093"/>
          <a:stretch/>
        </p:blipFill>
        <p:spPr>
          <a:xfrm>
            <a:off x="10214747" y="1219614"/>
            <a:ext cx="1696343" cy="167239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700F4A-ECEE-1A9B-961D-D1B625DE7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77" t="10362" r="7292" b="7226"/>
          <a:stretch/>
        </p:blipFill>
        <p:spPr>
          <a:xfrm>
            <a:off x="8203876" y="1930661"/>
            <a:ext cx="1920122" cy="132556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F80A091-0032-990A-E78C-6D6C515D39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939" t="6474" r="1908" b="6866"/>
          <a:stretch/>
        </p:blipFill>
        <p:spPr>
          <a:xfrm rot="5400000">
            <a:off x="7771818" y="3795143"/>
            <a:ext cx="2784238" cy="192012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5EC5906-5CF9-F653-D87C-E44EA4DF9C5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3784" b="47495"/>
          <a:stretch/>
        </p:blipFill>
        <p:spPr>
          <a:xfrm rot="16200000">
            <a:off x="9349809" y="4251219"/>
            <a:ext cx="3169813" cy="68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9599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D9C63C-EB58-B410-8163-22D77D779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6A41DE-FAF2-F955-47AB-AC936F665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0C7D9F4-8894-5F0C-ED9D-BD68A9507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4" y="-27479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5C9CEF5-0163-059C-8070-38BE4E891475}"/>
              </a:ext>
            </a:extLst>
          </p:cNvPr>
          <p:cNvSpPr txBox="1"/>
          <p:nvPr/>
        </p:nvSpPr>
        <p:spPr>
          <a:xfrm>
            <a:off x="3950673" y="541468"/>
            <a:ext cx="4684338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GRUPOS DE ATENCIÓN PRIORITARIA</a:t>
            </a:r>
            <a:endParaRPr lang="es-EC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D096FF0-DCB0-1F71-03E4-C9EE19A276A1}"/>
              </a:ext>
            </a:extLst>
          </p:cNvPr>
          <p:cNvSpPr txBox="1"/>
          <p:nvPr/>
        </p:nvSpPr>
        <p:spPr>
          <a:xfrm>
            <a:off x="2590800" y="1146405"/>
            <a:ext cx="7384473" cy="150265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b="1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CONTRATACIÓN DEL MONITOR DE LA ESCUELA RECREATIVA DE FÚTBOL SAN JUAN DE PASTOCALLE  </a:t>
            </a:r>
            <a:r>
              <a:rPr lang="es-EC" sz="16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en convenio con el GAD Provincial de Cotopaxi y el GADPR San Juan de Pastocalle,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la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promoción fomento y patrocinio del deporte recreativo en las parroquias rurales y sectores periurbanos de Cotopaxi".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 valor: </a:t>
            </a:r>
            <a:r>
              <a:rPr lang="es-EC" sz="1600" b="1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9200</a:t>
            </a:r>
            <a:r>
              <a:rPr lang="es-EC" sz="16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 dólares </a:t>
            </a:r>
            <a:endParaRPr lang="es-EC" sz="1600" dirty="0"/>
          </a:p>
        </p:txBody>
      </p:sp>
      <p:pic>
        <p:nvPicPr>
          <p:cNvPr id="13" name="Imagen 12" descr="No hay ninguna descripción de la foto disponible.">
            <a:extLst>
              <a:ext uri="{FF2B5EF4-FFF2-40B4-BE49-F238E27FC236}">
                <a16:creationId xmlns:a16="http://schemas.microsoft.com/office/drawing/2014/main" id="{85684F5C-6B60-FCE7-EB8F-B521D642B2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09" y="3068817"/>
            <a:ext cx="3746500" cy="27776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 descr="No hay ninguna descripción de la foto disponible.">
            <a:extLst>
              <a:ext uri="{FF2B5EF4-FFF2-40B4-BE49-F238E27FC236}">
                <a16:creationId xmlns:a16="http://schemas.microsoft.com/office/drawing/2014/main" id="{79C1EF12-C13D-EE49-3B79-B328E7F6CF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756" y="3068817"/>
            <a:ext cx="3593821" cy="27776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 descr="No hay ninguna descripción de la foto disponible.">
            <a:extLst>
              <a:ext uri="{FF2B5EF4-FFF2-40B4-BE49-F238E27FC236}">
                <a16:creationId xmlns:a16="http://schemas.microsoft.com/office/drawing/2014/main" id="{3A8E9A1F-F41B-1C23-08A9-729252A20F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743" y="3068816"/>
            <a:ext cx="3612549" cy="27776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1234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8BA64-7341-DA7F-4648-F7EE02022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F2BAE6-4540-DE70-D630-1AD263941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1938947-81B2-54BD-4A69-C95D9F69E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6" y="0"/>
            <a:ext cx="12192000" cy="686503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695715E-F705-66F4-FB86-2E3A7D39B986}"/>
              </a:ext>
            </a:extLst>
          </p:cNvPr>
          <p:cNvSpPr txBox="1"/>
          <p:nvPr/>
        </p:nvSpPr>
        <p:spPr>
          <a:xfrm>
            <a:off x="2652127" y="314921"/>
            <a:ext cx="6994640" cy="195374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b="1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CONTRATACIÓN DE SERVICIOS PROFESIONALES </a:t>
            </a:r>
            <a:r>
              <a:rPr lang="es-EC" b="1" kern="0" dirty="0">
                <a:latin typeface="Calibri Light" panose="020F0302020204030204" pitchFamily="34" charset="0"/>
                <a:ea typeface="Calibri" panose="020F0502020204030204" pitchFamily="34" charset="0"/>
              </a:rPr>
              <a:t>PARA EL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PROYECTO DE REVITALIZACIÓN, PROMOCIÓN, DIFUSIÓN Y PROTECCIÓN DE LOS PATRIMONIOS CULTURALES INMATERIALES DEL ECUADOR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fiesta de San Juan de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astocalle en honor al patrono San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autista y los escoberos de San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astocalle”.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Costo:  10. 000 dólares</a:t>
            </a:r>
            <a:endParaRPr lang="es-EC" dirty="0"/>
          </a:p>
        </p:txBody>
      </p:sp>
      <p:pic>
        <p:nvPicPr>
          <p:cNvPr id="10" name="Imagen 9" descr="No hay ninguna descripción de la foto disponible.">
            <a:extLst>
              <a:ext uri="{FF2B5EF4-FFF2-40B4-BE49-F238E27FC236}">
                <a16:creationId xmlns:a16="http://schemas.microsoft.com/office/drawing/2014/main" id="{389DC66F-D5F2-0895-4B11-C8B813BECB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695" y="2660201"/>
            <a:ext cx="3697192" cy="28455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 descr="Puede ser una imagen de bailando">
            <a:extLst>
              <a:ext uri="{FF2B5EF4-FFF2-40B4-BE49-F238E27FC236}">
                <a16:creationId xmlns:a16="http://schemas.microsoft.com/office/drawing/2014/main" id="{3AECF699-CAF3-3676-A6DD-4E85D18951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971" y="2660201"/>
            <a:ext cx="3605854" cy="28364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 descr="Puede ser una imagen de texto">
            <a:extLst>
              <a:ext uri="{FF2B5EF4-FFF2-40B4-BE49-F238E27FC236}">
                <a16:creationId xmlns:a16="http://schemas.microsoft.com/office/drawing/2014/main" id="{5F0B8827-A8F6-E181-0B9F-1044F3F2F9E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" t="3351" r="1584" b="5635"/>
          <a:stretch/>
        </p:blipFill>
        <p:spPr bwMode="auto">
          <a:xfrm>
            <a:off x="294278" y="2660202"/>
            <a:ext cx="3714752" cy="28364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7960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AF42B1-7208-306A-4598-8C011FB94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4C7397-CB15-FC9D-A29A-250323547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50772CC-E57D-FF05-7D4B-AE7D4C82F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34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B6AFB04-98A4-D7AA-CB1A-D26AA690ECBA}"/>
              </a:ext>
            </a:extLst>
          </p:cNvPr>
          <p:cNvSpPr txBox="1"/>
          <p:nvPr/>
        </p:nvSpPr>
        <p:spPr>
          <a:xfrm>
            <a:off x="3322521" y="322497"/>
            <a:ext cx="6252210" cy="16635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CONTRATACIÓN DE SERVICIO PROFESIONAL,  MONITOR DE TALLERES PERMANENTE DE MÚSICA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Autóctona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ontemporáneo en la parroquia San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Pastocalle, cantó Latacunga, provincia Cotopaxi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Costo: 3600 dólares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 descr="No hay ninguna descripción de la foto disponible.">
            <a:extLst>
              <a:ext uri="{FF2B5EF4-FFF2-40B4-BE49-F238E27FC236}">
                <a16:creationId xmlns:a16="http://schemas.microsoft.com/office/drawing/2014/main" id="{E10483BB-0FF1-AFE0-F025-457188D98C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930" y="2783454"/>
            <a:ext cx="3801269" cy="3136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 descr="No hay ninguna descripción de la foto disponible.">
            <a:extLst>
              <a:ext uri="{FF2B5EF4-FFF2-40B4-BE49-F238E27FC236}">
                <a16:creationId xmlns:a16="http://schemas.microsoft.com/office/drawing/2014/main" id="{8CCABDBA-B86A-0C3D-41A2-95A8F801A6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551" y="3381448"/>
            <a:ext cx="3614897" cy="3136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Flecha: hacia abajo 8">
            <a:extLst>
              <a:ext uri="{FF2B5EF4-FFF2-40B4-BE49-F238E27FC236}">
                <a16:creationId xmlns:a16="http://schemas.microsoft.com/office/drawing/2014/main" id="{6667C65D-0FB4-FD96-DD7E-EDB78E3F2846}"/>
              </a:ext>
            </a:extLst>
          </p:cNvPr>
          <p:cNvSpPr/>
          <p:nvPr/>
        </p:nvSpPr>
        <p:spPr>
          <a:xfrm>
            <a:off x="2648910" y="1946510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V</a:t>
            </a:r>
            <a:endParaRPr lang="es-EC" dirty="0"/>
          </a:p>
        </p:txBody>
      </p:sp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1F8D3507-7E4F-B692-BE99-F59C3964BF79}"/>
              </a:ext>
            </a:extLst>
          </p:cNvPr>
          <p:cNvSpPr/>
          <p:nvPr/>
        </p:nvSpPr>
        <p:spPr>
          <a:xfrm>
            <a:off x="8248315" y="2519898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V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1352987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D9E8C3A-E0EE-1EBA-49E2-D486A2C7B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34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A7AAEB6-2B46-58EC-16C9-0BE4BE794E4E}"/>
              </a:ext>
            </a:extLst>
          </p:cNvPr>
          <p:cNvSpPr txBox="1"/>
          <p:nvPr/>
        </p:nvSpPr>
        <p:spPr>
          <a:xfrm>
            <a:off x="3200400" y="257162"/>
            <a:ext cx="6297525" cy="16573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ADQUISICIÓN DE KITS ALIMENTICIOS PARA LA ENTREGA A LOS ADULTOS MAYORES, PERSONAS CON DISCAPACIDAD Y PERSONAS CON ENFERMEDADES CATASTRÓFICAS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de la parroquia San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Pastocalle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 Valor: 29894.95</a:t>
            </a:r>
            <a:endParaRPr lang="es-EC" dirty="0"/>
          </a:p>
        </p:txBody>
      </p:sp>
      <p:pic>
        <p:nvPicPr>
          <p:cNvPr id="8" name="Imagen 7" descr="Puede ser una imagen de texto">
            <a:extLst>
              <a:ext uri="{FF2B5EF4-FFF2-40B4-BE49-F238E27FC236}">
                <a16:creationId xmlns:a16="http://schemas.microsoft.com/office/drawing/2014/main" id="{C32925D4-7417-AEDA-DFF8-17884F4DBC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324" y="3200402"/>
            <a:ext cx="3924816" cy="29436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881C350-8ED6-4F5D-BA0A-28C368C0EA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174" y="3877942"/>
            <a:ext cx="3498614" cy="2722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6" name="Picture 2" descr="No hay ninguna descripción de la foto disponible.">
            <a:extLst>
              <a:ext uri="{FF2B5EF4-FFF2-40B4-BE49-F238E27FC236}">
                <a16:creationId xmlns:a16="http://schemas.microsoft.com/office/drawing/2014/main" id="{06F8D521-DBCC-3E10-96D7-01A52EF5B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96" y="2516492"/>
            <a:ext cx="3630532" cy="27228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echa: hacia abajo 1">
            <a:extLst>
              <a:ext uri="{FF2B5EF4-FFF2-40B4-BE49-F238E27FC236}">
                <a16:creationId xmlns:a16="http://schemas.microsoft.com/office/drawing/2014/main" id="{CCC65DE3-0F5F-8B85-0C5C-097EC7CE27D9}"/>
              </a:ext>
            </a:extLst>
          </p:cNvPr>
          <p:cNvSpPr/>
          <p:nvPr/>
        </p:nvSpPr>
        <p:spPr>
          <a:xfrm>
            <a:off x="1884218" y="1618610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" name="Flecha: hacia abajo 2">
            <a:extLst>
              <a:ext uri="{FF2B5EF4-FFF2-40B4-BE49-F238E27FC236}">
                <a16:creationId xmlns:a16="http://schemas.microsoft.com/office/drawing/2014/main" id="{AA5732AF-CB07-05CF-2BB2-AB875732332D}"/>
              </a:ext>
            </a:extLst>
          </p:cNvPr>
          <p:cNvSpPr/>
          <p:nvPr/>
        </p:nvSpPr>
        <p:spPr>
          <a:xfrm>
            <a:off x="6096000" y="2438400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V</a:t>
            </a:r>
            <a:endParaRPr lang="es-EC" dirty="0"/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8D738A56-C1FE-C85D-DFE2-1409DDE47D63}"/>
              </a:ext>
            </a:extLst>
          </p:cNvPr>
          <p:cNvSpPr/>
          <p:nvPr/>
        </p:nvSpPr>
        <p:spPr>
          <a:xfrm>
            <a:off x="9949826" y="2992076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V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865069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966FC9-07B2-8A46-CA34-4FA866D0E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51082F2-09C3-B5B8-1680-D45E876F50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10400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5B88B83-CF7B-5E33-0728-D53D6074B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523111"/>
              </p:ext>
            </p:extLst>
          </p:nvPr>
        </p:nvGraphicFramePr>
        <p:xfrm>
          <a:off x="419101" y="2160629"/>
          <a:ext cx="5676900" cy="35197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9880">
                  <a:extLst>
                    <a:ext uri="{9D8B030D-6E8A-4147-A177-3AD203B41FA5}">
                      <a16:colId xmlns:a16="http://schemas.microsoft.com/office/drawing/2014/main" val="440422206"/>
                    </a:ext>
                  </a:extLst>
                </a:gridCol>
                <a:gridCol w="1491403">
                  <a:extLst>
                    <a:ext uri="{9D8B030D-6E8A-4147-A177-3AD203B41FA5}">
                      <a16:colId xmlns:a16="http://schemas.microsoft.com/office/drawing/2014/main" val="2774021591"/>
                    </a:ext>
                  </a:extLst>
                </a:gridCol>
                <a:gridCol w="1778338">
                  <a:extLst>
                    <a:ext uri="{9D8B030D-6E8A-4147-A177-3AD203B41FA5}">
                      <a16:colId xmlns:a16="http://schemas.microsoft.com/office/drawing/2014/main" val="1974054481"/>
                    </a:ext>
                  </a:extLst>
                </a:gridCol>
                <a:gridCol w="1587279">
                  <a:extLst>
                    <a:ext uri="{9D8B030D-6E8A-4147-A177-3AD203B41FA5}">
                      <a16:colId xmlns:a16="http://schemas.microsoft.com/office/drawing/2014/main" val="1966072794"/>
                    </a:ext>
                  </a:extLst>
                </a:gridCol>
              </a:tblGrid>
              <a:tr h="1434674"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600" b="1" u="none" strike="noStrike" dirty="0">
                          <a:effectLst/>
                          <a:latin typeface="Calibra"/>
                        </a:rPr>
                        <a:t>N.-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Calib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600" b="1" u="none" strike="noStrike" dirty="0">
                          <a:effectLst/>
                          <a:latin typeface="Calibra"/>
                        </a:rPr>
                        <a:t>DETALLE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Calib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600" b="1" u="none" strike="noStrike" dirty="0">
                          <a:effectLst/>
                          <a:latin typeface="Calibra"/>
                        </a:rPr>
                        <a:t>VALOR PRESUPUESTADO DE INGRESO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Calib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600" b="1" u="none" strike="noStrike" dirty="0">
                          <a:effectLst/>
                          <a:latin typeface="Calibra"/>
                        </a:rPr>
                        <a:t>OBSERVACIONES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Calibr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26601720"/>
                  </a:ext>
                </a:extLst>
              </a:tr>
              <a:tr h="393302"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200" u="none" strike="noStrike" dirty="0">
                          <a:effectLst/>
                        </a:rPr>
                        <a:t> 1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200" u="none" strike="noStrike" dirty="0">
                          <a:effectLst/>
                        </a:rPr>
                        <a:t>Gasto corriente 2025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200" u="none" strike="noStrike" dirty="0">
                          <a:effectLst/>
                        </a:rPr>
                        <a:t>121,338,82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>
                          <a:effectLst/>
                        </a:rPr>
                        <a:t>Ejecutado 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25450112"/>
                  </a:ext>
                </a:extLst>
              </a:tr>
              <a:tr h="266971"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200" u="none" strike="noStrike">
                          <a:effectLst/>
                        </a:rPr>
                        <a:t>2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200" u="none" strike="noStrike" dirty="0">
                          <a:effectLst/>
                        </a:rPr>
                        <a:t>Inversión 2025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200" u="none" strike="noStrike" dirty="0">
                          <a:effectLst/>
                        </a:rPr>
                        <a:t>139,716,07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 dirty="0">
                          <a:effectLst/>
                        </a:rPr>
                        <a:t>Ejecutado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0432795"/>
                  </a:ext>
                </a:extLst>
              </a:tr>
              <a:tr h="1031485"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200" u="none" strike="noStrike">
                          <a:effectLst/>
                        </a:rPr>
                        <a:t>3</a:t>
                      </a:r>
                      <a:endParaRPr lang="es-EC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200" u="none" strike="noStrike" dirty="0">
                          <a:effectLst/>
                        </a:rPr>
                        <a:t>Presupuesto de arrastre hasta el 31 de diciembre del 2025.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200" u="none" strike="noStrike" dirty="0">
                          <a:effectLst/>
                        </a:rPr>
                        <a:t>102,961,56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 dirty="0">
                          <a:effectLst/>
                        </a:rPr>
                        <a:t>Presupuesto de arrastre para ejecución en el año 2026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1515647"/>
                  </a:ext>
                </a:extLst>
              </a:tr>
              <a:tr h="393302"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200" u="none" strike="noStrike" dirty="0">
                          <a:effectLst/>
                        </a:rPr>
                        <a:t>4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200" u="none" strike="noStrike" dirty="0">
                          <a:effectLst/>
                        </a:rPr>
                        <a:t>Grupos Vulnerables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1200" u="none" strike="noStrike" dirty="0">
                          <a:effectLst/>
                        </a:rPr>
                        <a:t>40446,27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u="none" strike="noStrike" dirty="0">
                          <a:effectLst/>
                        </a:rPr>
                        <a:t>Ejecutado. </a:t>
                      </a:r>
                      <a:endParaRPr lang="es-EC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9497959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5EFC2B0B-C80F-4C14-2B1C-D3CF1F30F6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5056181"/>
              </p:ext>
            </p:extLst>
          </p:nvPr>
        </p:nvGraphicFramePr>
        <p:xfrm>
          <a:off x="6421412" y="1387227"/>
          <a:ext cx="5351488" cy="5066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1B992D08-DA35-016C-901E-63B03EFD113D}"/>
              </a:ext>
            </a:extLst>
          </p:cNvPr>
          <p:cNvSpPr txBox="1"/>
          <p:nvPr/>
        </p:nvSpPr>
        <p:spPr>
          <a:xfrm>
            <a:off x="3188762" y="379882"/>
            <a:ext cx="6198432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3108960" algn="l"/>
              </a:tabLs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PRESUPUESTO EJECUTADO 2025 DEL GADPR SAN JUAN DE PASTOCALLE.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1191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B286E9-6ED3-AF09-C455-D3C262FA5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Marcador de contenido 3">
            <a:extLst>
              <a:ext uri="{FF2B5EF4-FFF2-40B4-BE49-F238E27FC236}">
                <a16:creationId xmlns:a16="http://schemas.microsoft.com/office/drawing/2014/main" id="{EF48B8B8-F32B-72EB-C725-3F588433F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5564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43F5328-66C1-82AA-0C02-465DBFAB6AFD}"/>
              </a:ext>
            </a:extLst>
          </p:cNvPr>
          <p:cNvSpPr txBox="1"/>
          <p:nvPr/>
        </p:nvSpPr>
        <p:spPr>
          <a:xfrm>
            <a:off x="1558977" y="1027906"/>
            <a:ext cx="9330696" cy="378565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C" sz="6000" b="0" i="0" dirty="0">
                <a:solidFill>
                  <a:schemeClr val="bg1"/>
                </a:solidFill>
                <a:effectLst/>
                <a:latin typeface="HelveticaNeue-Light"/>
              </a:rPr>
              <a:t>𝑮𝑬𝑺𝑻𝑰𝑶́𝑵 𝑫𝑬𝑳 𝑮𝑨𝑫𝑷𝑹 </a:t>
            </a:r>
          </a:p>
          <a:p>
            <a:pPr algn="ctr"/>
            <a:r>
              <a:rPr lang="es-EC" sz="6000" b="0" i="0" dirty="0">
                <a:solidFill>
                  <a:schemeClr val="bg1"/>
                </a:solidFill>
                <a:effectLst/>
                <a:latin typeface="HelveticaNeue-Light"/>
              </a:rPr>
              <a:t>𝑺𝑨𝑵 𝑱𝑼𝑨𝑵 𝑫𝑬 </a:t>
            </a:r>
          </a:p>
          <a:p>
            <a:pPr algn="ctr"/>
            <a:r>
              <a:rPr lang="es-EC" sz="6000" b="0" i="0" dirty="0">
                <a:solidFill>
                  <a:schemeClr val="bg1"/>
                </a:solidFill>
                <a:effectLst/>
                <a:latin typeface="HelveticaNeue-Light"/>
              </a:rPr>
              <a:t>𝑷𝑨𝑺𝑻𝑶𝑪𝑨𝑳𝑳𝑬 </a:t>
            </a:r>
          </a:p>
          <a:p>
            <a:pPr algn="ctr"/>
            <a:r>
              <a:rPr lang="es-EC" sz="6000" b="0" i="0" dirty="0">
                <a:solidFill>
                  <a:schemeClr val="bg1"/>
                </a:solidFill>
                <a:effectLst/>
                <a:latin typeface="HelveticaNeue-Light"/>
              </a:rPr>
              <a:t>𝑨𝑵̃𝑶 2025</a:t>
            </a:r>
            <a:endParaRPr lang="es-EC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344979"/>
      </p:ext>
    </p:extLst>
  </p:cSld>
  <p:clrMapOvr>
    <a:masterClrMapping/>
  </p:clrMapOvr>
  <p:transition spd="slow">
    <p:comb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F029B9-EAC8-259E-D216-577513DD3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0C7BE9-F06F-D396-0E5A-AC0B96B9E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1289CDF-97F0-9D7E-ABE3-DACFC6B74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5564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B35AE33-21B0-9832-3D70-F97F323EAA0A}"/>
              </a:ext>
            </a:extLst>
          </p:cNvPr>
          <p:cNvSpPr txBox="1"/>
          <p:nvPr/>
        </p:nvSpPr>
        <p:spPr>
          <a:xfrm>
            <a:off x="3117272" y="729721"/>
            <a:ext cx="6982691" cy="126464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onvenio de gestión compartida entre el GADPC Y EL GADPRSJP realizó la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ENTREGA DE PLANTAS, SEMILLAS Y ABONO ORGÁNICO COMO PARTE DEL PROYECTO SINCHI ALLUKUNA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enfocado al creciendo con nuestros hijos ( CNH).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 descr="No hay ninguna descripción de la foto disponible.">
            <a:extLst>
              <a:ext uri="{FF2B5EF4-FFF2-40B4-BE49-F238E27FC236}">
                <a16:creationId xmlns:a16="http://schemas.microsoft.com/office/drawing/2014/main" id="{B385802B-BA90-638C-2688-2F1752A462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691" y="2520908"/>
            <a:ext cx="3534926" cy="30123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 descr="No hay ninguna descripción de la foto disponible.">
            <a:extLst>
              <a:ext uri="{FF2B5EF4-FFF2-40B4-BE49-F238E27FC236}">
                <a16:creationId xmlns:a16="http://schemas.microsoft.com/office/drawing/2014/main" id="{0B7D734B-973C-82E5-3075-3BFBF78F07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030" y="2561846"/>
            <a:ext cx="3423134" cy="29713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1A2901C-BC79-924A-6E0C-B892D87B6739}"/>
              </a:ext>
            </a:extLst>
          </p:cNvPr>
          <p:cNvSpPr txBox="1"/>
          <p:nvPr/>
        </p:nvSpPr>
        <p:spPr>
          <a:xfrm>
            <a:off x="3436793" y="247261"/>
            <a:ext cx="609600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GAD PROVINCIAL DE COTPAXI</a:t>
            </a:r>
            <a:endParaRPr lang="es-EC" sz="2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47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5C420C-2FF6-3AF7-D443-0471213D3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6D8BD9-F457-476E-94A0-9343EAEB1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E295141-9F99-0121-4361-D98FFAA30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5564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02A72E7-B362-1BD8-C52A-7D9F37BBC9E3}"/>
              </a:ext>
            </a:extLst>
          </p:cNvPr>
          <p:cNvSpPr txBox="1"/>
          <p:nvPr/>
        </p:nvSpPr>
        <p:spPr>
          <a:xfrm>
            <a:off x="3472815" y="625296"/>
            <a:ext cx="609219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C" kern="0" dirty="0">
                <a:latin typeface="Calibri Light" panose="020F0302020204030204" pitchFamily="34" charset="0"/>
                <a:ea typeface="Calibri" panose="020F0502020204030204" pitchFamily="34" charset="0"/>
              </a:rPr>
              <a:t>F</a:t>
            </a:r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irma de convenio específico de gestión compartida entre el GADPR San </a:t>
            </a:r>
            <a:r>
              <a:rPr lang="es-EC" kern="0" dirty="0">
                <a:latin typeface="Calibri Light" panose="020F0302020204030204" pitchFamily="34" charset="0"/>
                <a:ea typeface="Calibri" panose="020F0502020204030204" pitchFamily="34" charset="0"/>
              </a:rPr>
              <a:t>J</a:t>
            </a:r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uan de </a:t>
            </a:r>
            <a:r>
              <a:rPr lang="es-EC" kern="0" dirty="0">
                <a:latin typeface="Calibri Light" panose="020F0302020204030204" pitchFamily="34" charset="0"/>
                <a:ea typeface="Calibri" panose="020F0502020204030204" pitchFamily="34" charset="0"/>
              </a:rPr>
              <a:t>P</a:t>
            </a:r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astocalle, y el </a:t>
            </a:r>
            <a:r>
              <a:rPr lang="es-EC" kern="0" dirty="0">
                <a:latin typeface="Calibri Light" panose="020F0302020204030204" pitchFamily="34" charset="0"/>
                <a:ea typeface="Calibri" panose="020F0502020204030204" pitchFamily="34" charset="0"/>
              </a:rPr>
              <a:t>G</a:t>
            </a:r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adp </a:t>
            </a:r>
            <a:r>
              <a:rPr lang="es-EC" kern="0" dirty="0">
                <a:latin typeface="Calibri Light" panose="020F0302020204030204" pitchFamily="34" charset="0"/>
                <a:ea typeface="Calibri" panose="020F0502020204030204" pitchFamily="34" charset="0"/>
              </a:rPr>
              <a:t>C</a:t>
            </a:r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otopaxi para la a </a:t>
            </a:r>
            <a:r>
              <a:rPr lang="es-EC" b="1" kern="0" dirty="0">
                <a:latin typeface="Calibri Light" panose="020F0302020204030204" pitchFamily="34" charset="0"/>
                <a:ea typeface="Calibri" panose="020F0502020204030204" pitchFamily="34" charset="0"/>
              </a:rPr>
              <a:t>p</a:t>
            </a:r>
            <a:r>
              <a:rPr lang="es-EC" sz="1800" b="1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romoción fomento y patrocinio del deporte recreativo en las parroquias rurales y sectores periurbanos de Cotopaxi</a:t>
            </a:r>
            <a:endParaRPr lang="es-EC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88CBFC9-2735-8CDD-D89F-29A057804C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484" y="2256437"/>
            <a:ext cx="4654261" cy="34897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898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F5458-C081-2E1D-7C03-A75CA0E57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D3EF5B-4F8E-F3A7-A423-B94222330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0370CD6-A539-AE97-CE24-6700D7407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914" y="-1"/>
            <a:ext cx="12230913" cy="689956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774A5F1-4A50-5ED8-8579-E68EAB539704}"/>
              </a:ext>
            </a:extLst>
          </p:cNvPr>
          <p:cNvSpPr txBox="1"/>
          <p:nvPr/>
        </p:nvSpPr>
        <p:spPr>
          <a:xfrm>
            <a:off x="3285186" y="431108"/>
            <a:ext cx="6115050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 de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ASFALTADO EN  LA VÍA E-35, EN EL TRAMO CUILCHE  SALAS -ORTUÑO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una longitud de 1.6 kilómetros.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 descr="No hay ninguna descripción de la foto disponible.">
            <a:extLst>
              <a:ext uri="{FF2B5EF4-FFF2-40B4-BE49-F238E27FC236}">
                <a16:creationId xmlns:a16="http://schemas.microsoft.com/office/drawing/2014/main" id="{F55ACA06-AA97-7459-AFE1-18988EAEA9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96" y="1756670"/>
            <a:ext cx="3572773" cy="2886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No hay ninguna descripción de la foto disponible.">
            <a:extLst>
              <a:ext uri="{FF2B5EF4-FFF2-40B4-BE49-F238E27FC236}">
                <a16:creationId xmlns:a16="http://schemas.microsoft.com/office/drawing/2014/main" id="{00D01C07-A870-5D0A-9875-153E85FAAD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176" y="2683775"/>
            <a:ext cx="3543378" cy="2526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No hay ninguna descripción de la foto disponible.">
            <a:extLst>
              <a:ext uri="{FF2B5EF4-FFF2-40B4-BE49-F238E27FC236}">
                <a16:creationId xmlns:a16="http://schemas.microsoft.com/office/drawing/2014/main" id="{350E4267-6391-94BA-E1CF-30FF7980F9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729" y="3908357"/>
            <a:ext cx="3543378" cy="23622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Flecha: hacia abajo 10">
            <a:extLst>
              <a:ext uri="{FF2B5EF4-FFF2-40B4-BE49-F238E27FC236}">
                <a16:creationId xmlns:a16="http://schemas.microsoft.com/office/drawing/2014/main" id="{CA04C145-A2A7-FA03-07A1-F0E2C90AD842}"/>
              </a:ext>
            </a:extLst>
          </p:cNvPr>
          <p:cNvSpPr/>
          <p:nvPr/>
        </p:nvSpPr>
        <p:spPr>
          <a:xfrm>
            <a:off x="5936672" y="1839969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C974FC81-11F8-76EB-1553-8AD936339F56}"/>
              </a:ext>
            </a:extLst>
          </p:cNvPr>
          <p:cNvSpPr/>
          <p:nvPr/>
        </p:nvSpPr>
        <p:spPr>
          <a:xfrm>
            <a:off x="9990247" y="3156032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A14027D3-FF18-3904-CFF8-0B9F2803F984}"/>
              </a:ext>
            </a:extLst>
          </p:cNvPr>
          <p:cNvSpPr/>
          <p:nvPr/>
        </p:nvSpPr>
        <p:spPr>
          <a:xfrm>
            <a:off x="1902366" y="1041039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78769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AFC1EF-9CD4-6919-E236-BB1EAF060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EA8979-B385-F85E-442D-A858FAFF6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494EA2D-DC63-0FA2-77D2-15CED765C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55"/>
            <a:ext cx="12192000" cy="686503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129F653-2EB3-E036-4FB3-01D61C521CE9}"/>
              </a:ext>
            </a:extLst>
          </p:cNvPr>
          <p:cNvSpPr txBox="1"/>
          <p:nvPr/>
        </p:nvSpPr>
        <p:spPr>
          <a:xfrm>
            <a:off x="2818765" y="134621"/>
            <a:ext cx="609219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C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 DE MAQUINARIA</a:t>
            </a:r>
            <a:endParaRPr lang="es-EC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158547F-20AF-3EFC-5A7B-8E107F531BFF}"/>
              </a:ext>
            </a:extLst>
          </p:cNvPr>
          <p:cNvSpPr txBox="1"/>
          <p:nvPr/>
        </p:nvSpPr>
        <p:spPr>
          <a:xfrm>
            <a:off x="2854036" y="592856"/>
            <a:ext cx="6519199" cy="156100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umplimiento al  convenio interinstitucional suscrito entre el Gad parroquial rural San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Pastocalle y la prefectura de Cotopaxi, destinado a la ejecución del proyecto de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adoquinado de las calles Cotopaxi, Virgen del Rosario y España  ubicadas en los barrios Cuilche Miño, Progreso y Comuna Boliche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7AE4666-31E5-54D4-A371-DC9D2C1004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70" y="2339706"/>
            <a:ext cx="3109244" cy="23317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1CCBDA5-68B1-58AF-92E2-7CA79FE17C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455" y="2339706"/>
            <a:ext cx="3208768" cy="2281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 descr="No hay ninguna descripción de la foto disponible.">
            <a:extLst>
              <a:ext uri="{FF2B5EF4-FFF2-40B4-BE49-F238E27FC236}">
                <a16:creationId xmlns:a16="http://schemas.microsoft.com/office/drawing/2014/main" id="{9F6A7A23-2920-03D2-83B6-F228F3E8EF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756" y="2351137"/>
            <a:ext cx="3042089" cy="22813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C149FAA-68C9-9027-A083-94A6EC98D9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778" y="4800183"/>
            <a:ext cx="3372978" cy="18997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422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CDAF6D-02AD-508B-516D-27B0F9D4C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490339-4CDF-EB01-44D4-35C215C57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16" name="Marcador de contenido 3">
            <a:extLst>
              <a:ext uri="{FF2B5EF4-FFF2-40B4-BE49-F238E27FC236}">
                <a16:creationId xmlns:a16="http://schemas.microsoft.com/office/drawing/2014/main" id="{CFC9F579-BA8D-3579-5CEC-F8B7CF5D1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700" y="0"/>
            <a:ext cx="12192000" cy="686503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19A13D3-B2B3-AA4E-1B2D-1CB28A8C1211}"/>
              </a:ext>
            </a:extLst>
          </p:cNvPr>
          <p:cNvSpPr txBox="1"/>
          <p:nvPr/>
        </p:nvSpPr>
        <p:spPr>
          <a:xfrm>
            <a:off x="3094981" y="253161"/>
            <a:ext cx="6115050" cy="3755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MANTENIMIENTO VIAL EN LOS BARRIOS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3" name="Imagen 12" descr="No hay ninguna descripción de la foto disponible.">
            <a:extLst>
              <a:ext uri="{FF2B5EF4-FFF2-40B4-BE49-F238E27FC236}">
                <a16:creationId xmlns:a16="http://schemas.microsoft.com/office/drawing/2014/main" id="{3F63C91D-106B-A132-EFBF-E29964E04E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591" y="1582188"/>
            <a:ext cx="2770042" cy="20839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 descr="No hay ninguna descripción de la foto disponible.">
            <a:extLst>
              <a:ext uri="{FF2B5EF4-FFF2-40B4-BE49-F238E27FC236}">
                <a16:creationId xmlns:a16="http://schemas.microsoft.com/office/drawing/2014/main" id="{C8EF2407-4958-C244-22EF-8AD3716853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024" y="1582188"/>
            <a:ext cx="2359182" cy="21231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 descr="No hay ninguna descripción de la foto disponible.">
            <a:extLst>
              <a:ext uri="{FF2B5EF4-FFF2-40B4-BE49-F238E27FC236}">
                <a16:creationId xmlns:a16="http://schemas.microsoft.com/office/drawing/2014/main" id="{0066E564-9B12-9D02-75B3-FFF47BA051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916" y="1433457"/>
            <a:ext cx="2692188" cy="22285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B774D55-84A5-1D81-F3EB-622CEDDD0540}"/>
              </a:ext>
            </a:extLst>
          </p:cNvPr>
          <p:cNvSpPr txBox="1"/>
          <p:nvPr/>
        </p:nvSpPr>
        <p:spPr>
          <a:xfrm>
            <a:off x="1445028" y="3927710"/>
            <a:ext cx="1311381" cy="34406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Pasto Alto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Imagen 18" descr="Puede ser una imagen de texto que dice &quot;SAN SANJUANDE JUANI Pastrcalle&quot;">
            <a:extLst>
              <a:ext uri="{FF2B5EF4-FFF2-40B4-BE49-F238E27FC236}">
                <a16:creationId xmlns:a16="http://schemas.microsoft.com/office/drawing/2014/main" id="{6D72E059-495F-077E-A3D4-5500B1C12A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723" y="4455313"/>
            <a:ext cx="2980932" cy="21399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Imagen 19" descr="No hay ninguna descripción de la foto disponible.">
            <a:extLst>
              <a:ext uri="{FF2B5EF4-FFF2-40B4-BE49-F238E27FC236}">
                <a16:creationId xmlns:a16="http://schemas.microsoft.com/office/drawing/2014/main" id="{81DF810A-77F0-D65F-1BC2-4479F05602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83" y="4498683"/>
            <a:ext cx="2531872" cy="21379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E2C1A01-D9EA-AA52-0ADE-FD734989CD23}"/>
              </a:ext>
            </a:extLst>
          </p:cNvPr>
          <p:cNvSpPr txBox="1"/>
          <p:nvPr/>
        </p:nvSpPr>
        <p:spPr>
          <a:xfrm>
            <a:off x="8790473" y="3927710"/>
            <a:ext cx="1411432" cy="34406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latería.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256766C-F989-1355-DF09-9FD6171B624B}"/>
              </a:ext>
            </a:extLst>
          </p:cNvPr>
          <p:cNvSpPr txBox="1"/>
          <p:nvPr/>
        </p:nvSpPr>
        <p:spPr>
          <a:xfrm>
            <a:off x="5069136" y="3961335"/>
            <a:ext cx="1498534" cy="34406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San Bartolomé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 descr="Puede ser una imagen de una o varias personas y texto que dice &quot;SANJUANDE GAD PARROQUIAL うぱ込の Ф Pastoealle ANJUAN DE KOMA&quot;">
            <a:extLst>
              <a:ext uri="{FF2B5EF4-FFF2-40B4-BE49-F238E27FC236}">
                <a16:creationId xmlns:a16="http://schemas.microsoft.com/office/drawing/2014/main" id="{39E1FA30-F96F-C2F3-9CCF-A63C919514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056" y="4455314"/>
            <a:ext cx="2830447" cy="2123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08FE539-8ACA-2232-1218-2C3284036562}"/>
              </a:ext>
            </a:extLst>
          </p:cNvPr>
          <p:cNvSpPr txBox="1"/>
          <p:nvPr/>
        </p:nvSpPr>
        <p:spPr>
          <a:xfrm>
            <a:off x="8432404" y="867036"/>
            <a:ext cx="1238069" cy="34406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Tandacato</a:t>
            </a:r>
            <a:endParaRPr lang="es-EC" sz="16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EF7CA2E-CF8C-90E7-06CE-913B726132A6}"/>
              </a:ext>
            </a:extLst>
          </p:cNvPr>
          <p:cNvSpPr txBox="1"/>
          <p:nvPr/>
        </p:nvSpPr>
        <p:spPr>
          <a:xfrm>
            <a:off x="2809497" y="965519"/>
            <a:ext cx="2536272" cy="34406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Cuilche Miño calle capulíes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Flecha: hacia abajo 8">
            <a:extLst>
              <a:ext uri="{FF2B5EF4-FFF2-40B4-BE49-F238E27FC236}">
                <a16:creationId xmlns:a16="http://schemas.microsoft.com/office/drawing/2014/main" id="{4830D35A-1D85-6EF7-F3F5-0B9537FDDC21}"/>
              </a:ext>
            </a:extLst>
          </p:cNvPr>
          <p:cNvSpPr/>
          <p:nvPr/>
        </p:nvSpPr>
        <p:spPr>
          <a:xfrm>
            <a:off x="3603322" y="4587863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1" name="Flecha: hacia abajo 10">
            <a:extLst>
              <a:ext uri="{FF2B5EF4-FFF2-40B4-BE49-F238E27FC236}">
                <a16:creationId xmlns:a16="http://schemas.microsoft.com/office/drawing/2014/main" id="{7E8B2E58-117B-D938-E325-107A7CF6131B}"/>
              </a:ext>
            </a:extLst>
          </p:cNvPr>
          <p:cNvSpPr/>
          <p:nvPr/>
        </p:nvSpPr>
        <p:spPr>
          <a:xfrm>
            <a:off x="7402785" y="4535639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8557DFB2-9343-F612-7950-91CD865D3242}"/>
              </a:ext>
            </a:extLst>
          </p:cNvPr>
          <p:cNvSpPr/>
          <p:nvPr/>
        </p:nvSpPr>
        <p:spPr>
          <a:xfrm>
            <a:off x="7190266" y="2034084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050249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0CB86-D9AA-63C5-B6C4-432DCB5E0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A41CA6-F97B-CD0A-93D2-F76DCF2D4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D919D92-B3C3-8D03-82D4-CF65F25BB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34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2F5FC5C-2A01-EEFA-4CA1-66F510B31800}"/>
              </a:ext>
            </a:extLst>
          </p:cNvPr>
          <p:cNvSpPr txBox="1"/>
          <p:nvPr/>
        </p:nvSpPr>
        <p:spPr>
          <a:xfrm>
            <a:off x="4770088" y="305485"/>
            <a:ext cx="1785375" cy="3755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Comuna Boliche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 descr="No hay ninguna descripción de la foto disponible.">
            <a:extLst>
              <a:ext uri="{FF2B5EF4-FFF2-40B4-BE49-F238E27FC236}">
                <a16:creationId xmlns:a16="http://schemas.microsoft.com/office/drawing/2014/main" id="{BAEB656C-2853-C8FF-A404-411B9DA4B7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575" y="1090119"/>
            <a:ext cx="2830513" cy="21226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 descr="No hay ninguna descripción de la foto disponible.">
            <a:extLst>
              <a:ext uri="{FF2B5EF4-FFF2-40B4-BE49-F238E27FC236}">
                <a16:creationId xmlns:a16="http://schemas.microsoft.com/office/drawing/2014/main" id="{8E269CE3-7A8F-9BFC-BAA5-7620252142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463" y="1110223"/>
            <a:ext cx="2830512" cy="21226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CC1DE48-8CD3-FB02-1B8C-8DF341164B3B}"/>
              </a:ext>
            </a:extLst>
          </p:cNvPr>
          <p:cNvSpPr txBox="1"/>
          <p:nvPr/>
        </p:nvSpPr>
        <p:spPr>
          <a:xfrm>
            <a:off x="4052156" y="3454226"/>
            <a:ext cx="3221237" cy="3755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Comuna San Juan de Pastocalle.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 descr="No hay ninguna descripción de la foto disponible.">
            <a:extLst>
              <a:ext uri="{FF2B5EF4-FFF2-40B4-BE49-F238E27FC236}">
                <a16:creationId xmlns:a16="http://schemas.microsoft.com/office/drawing/2014/main" id="{A92F69BC-C088-3A7D-A945-3A13CC6B7E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09" y="4222359"/>
            <a:ext cx="2969300" cy="19786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 descr="No hay ninguna descripción de la foto disponible.">
            <a:extLst>
              <a:ext uri="{FF2B5EF4-FFF2-40B4-BE49-F238E27FC236}">
                <a16:creationId xmlns:a16="http://schemas.microsoft.com/office/drawing/2014/main" id="{D9F4BEA1-AF1D-9041-D9E1-CE42BC9715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124" y="4244629"/>
            <a:ext cx="2969300" cy="19790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 descr="No hay ninguna descripción de la foto disponible.">
            <a:extLst>
              <a:ext uri="{FF2B5EF4-FFF2-40B4-BE49-F238E27FC236}">
                <a16:creationId xmlns:a16="http://schemas.microsoft.com/office/drawing/2014/main" id="{C17D1F5C-4B6A-BBE7-91F0-DFD4C69D66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460" y="4222359"/>
            <a:ext cx="3218211" cy="20236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ECF6EA79-993A-3C51-D446-17A3AB9F036B}"/>
              </a:ext>
            </a:extLst>
          </p:cNvPr>
          <p:cNvSpPr/>
          <p:nvPr/>
        </p:nvSpPr>
        <p:spPr>
          <a:xfrm>
            <a:off x="5754758" y="1356993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68906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81935F-74E2-3F94-06E2-6ABA075F6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5C2374-D0BE-96C3-8655-52021DF7E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43F935F-D4B7-2C83-E624-75821BFA0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0345"/>
            <a:ext cx="12192000" cy="686503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D65FF29-3AE8-8C11-46F2-0822F3545158}"/>
              </a:ext>
            </a:extLst>
          </p:cNvPr>
          <p:cNvSpPr txBox="1"/>
          <p:nvPr/>
        </p:nvSpPr>
        <p:spPr>
          <a:xfrm>
            <a:off x="2723678" y="263054"/>
            <a:ext cx="6252210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C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ONSTRUCCIÓN DE LA ESCOLLERA EN EL SECTOR CUELLO DE LUNA,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barrio San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rancisco del Chasqui.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 descr="No hay ninguna descripción de la foto disponible.">
            <a:extLst>
              <a:ext uri="{FF2B5EF4-FFF2-40B4-BE49-F238E27FC236}">
                <a16:creationId xmlns:a16="http://schemas.microsoft.com/office/drawing/2014/main" id="{F137FE7F-5634-477D-0B7A-CF003630B2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095" y="1185815"/>
            <a:ext cx="3082442" cy="21585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 descr="No hay ninguna descripción de la foto disponible.">
            <a:extLst>
              <a:ext uri="{FF2B5EF4-FFF2-40B4-BE49-F238E27FC236}">
                <a16:creationId xmlns:a16="http://schemas.microsoft.com/office/drawing/2014/main" id="{2980094A-7B05-FB5C-B0F0-057680B63A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868" y="1130740"/>
            <a:ext cx="3297782" cy="21585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Imagen 17" descr="No hay ninguna descripción de la foto disponible.">
            <a:extLst>
              <a:ext uri="{FF2B5EF4-FFF2-40B4-BE49-F238E27FC236}">
                <a16:creationId xmlns:a16="http://schemas.microsoft.com/office/drawing/2014/main" id="{A378F112-C42B-48E1-54C3-9DA9B3A211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4" y="1204343"/>
            <a:ext cx="2854131" cy="21404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2D65C93B-96DE-3964-4F05-C17C940EAF97}"/>
              </a:ext>
            </a:extLst>
          </p:cNvPr>
          <p:cNvSpPr txBox="1"/>
          <p:nvPr/>
        </p:nvSpPr>
        <p:spPr>
          <a:xfrm>
            <a:off x="2723678" y="3441714"/>
            <a:ext cx="6252210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REPARACIÓN DEL PASO DE AGUA EN LOS SECTORES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comuna Boliche y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 Francisco del C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hasqui.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Imagen 20" descr="No hay ninguna descripción de la foto disponible.">
            <a:extLst>
              <a:ext uri="{FF2B5EF4-FFF2-40B4-BE49-F238E27FC236}">
                <a16:creationId xmlns:a16="http://schemas.microsoft.com/office/drawing/2014/main" id="{01631336-748D-2DEE-52F2-D59D95F4FE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681" y="4284521"/>
            <a:ext cx="2955431" cy="22163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Imagen 21" descr="No hay ninguna descripción de la foto disponible.">
            <a:extLst>
              <a:ext uri="{FF2B5EF4-FFF2-40B4-BE49-F238E27FC236}">
                <a16:creationId xmlns:a16="http://schemas.microsoft.com/office/drawing/2014/main" id="{B4358C6D-FE48-9860-4FDA-CD40A8F66C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588" y="4273633"/>
            <a:ext cx="2969950" cy="22272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 descr="No hay ninguna descripción de la foto disponible.">
            <a:extLst>
              <a:ext uri="{FF2B5EF4-FFF2-40B4-BE49-F238E27FC236}">
                <a16:creationId xmlns:a16="http://schemas.microsoft.com/office/drawing/2014/main" id="{851A356E-2D99-26AA-1F3C-E2A06D8D71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895" y="4253045"/>
            <a:ext cx="3405031" cy="22369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282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BBADAB-F1D0-67C1-CBE9-1857072D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E4E787-44EE-FBE8-D5DD-EEEC4F903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D45DE78-4E23-8685-8028-D0A1431F3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34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CF572-1065-BE26-1A27-EA21413EAC6D}"/>
              </a:ext>
            </a:extLst>
          </p:cNvPr>
          <p:cNvSpPr txBox="1"/>
          <p:nvPr/>
        </p:nvSpPr>
        <p:spPr>
          <a:xfrm>
            <a:off x="3155026" y="499008"/>
            <a:ext cx="6103620" cy="96827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INICIO </a:t>
            </a:r>
            <a:r>
              <a:rPr lang="es-EC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 DE ASFALTADO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vía que unirá en dos intersecciones,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LIBERTAD CON EL CHAUPI Y SAN VICENTE DE LUTO</a:t>
            </a:r>
            <a:endParaRPr lang="es-EC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n 9" descr="Puede ser una imagen de 6 personas y texto">
            <a:extLst>
              <a:ext uri="{FF2B5EF4-FFF2-40B4-BE49-F238E27FC236}">
                <a16:creationId xmlns:a16="http://schemas.microsoft.com/office/drawing/2014/main" id="{F3C38D85-A2DF-8D5B-786B-A2D9AB4869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32" y="2190843"/>
            <a:ext cx="2650683" cy="28634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 descr="Puede ser una imagen de 7 personas y texto que dice &quot;SANJUANDE SANJUANI ዋ. Pasto 20 stocalle A 49&quot;">
            <a:extLst>
              <a:ext uri="{FF2B5EF4-FFF2-40B4-BE49-F238E27FC236}">
                <a16:creationId xmlns:a16="http://schemas.microsoft.com/office/drawing/2014/main" id="{5ED418AC-01F7-6C09-B826-880E3FD990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715" y="2994060"/>
            <a:ext cx="2727944" cy="28634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4A88D4C-1359-C562-A8F2-B99F0DEF6C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345" y="3977521"/>
            <a:ext cx="2931641" cy="22762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E406248A-078D-B0A4-1E3C-D8A7E88F16CC}"/>
              </a:ext>
            </a:extLst>
          </p:cNvPr>
          <p:cNvSpPr/>
          <p:nvPr/>
        </p:nvSpPr>
        <p:spPr>
          <a:xfrm>
            <a:off x="2157498" y="1363816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3E81A5F7-8234-0BD2-663A-1916994791DB}"/>
              </a:ext>
            </a:extLst>
          </p:cNvPr>
          <p:cNvSpPr/>
          <p:nvPr/>
        </p:nvSpPr>
        <p:spPr>
          <a:xfrm>
            <a:off x="5694166" y="2191733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8C962D60-4EB3-91BB-3F14-510310236A9C}"/>
              </a:ext>
            </a:extLst>
          </p:cNvPr>
          <p:cNvSpPr/>
          <p:nvPr/>
        </p:nvSpPr>
        <p:spPr>
          <a:xfrm>
            <a:off x="9284250" y="2908968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1107141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CE6902-CA43-F7C8-2BDD-185D1EA72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4A0795-7B2A-60F7-024F-2901CAE97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6AE9C87-A98A-B10D-FCAB-AC5ECC005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A5BA9F7-4B83-FD98-3578-49C35B6DE03D}"/>
              </a:ext>
            </a:extLst>
          </p:cNvPr>
          <p:cNvSpPr txBox="1"/>
          <p:nvPr/>
        </p:nvSpPr>
        <p:spPr>
          <a:xfrm>
            <a:off x="4142360" y="165760"/>
            <a:ext cx="3351417" cy="5329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COTOPAXI SOLIDARIO </a:t>
            </a:r>
            <a:endParaRPr lang="es-EC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C39F0AC-D755-1B03-B874-4FD483EDA623}"/>
              </a:ext>
            </a:extLst>
          </p:cNvPr>
          <p:cNvSpPr txBox="1"/>
          <p:nvPr/>
        </p:nvSpPr>
        <p:spPr>
          <a:xfrm>
            <a:off x="1882475" y="780795"/>
            <a:ext cx="8091054" cy="87100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Gad parroquial San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Pastocalle, en coordinación con el Patronato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rovincial de Cotopaxi entregaron 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SILLA DE RUEDAS Y  UNA  CAMA A UNA PERSONA EN SITUACIÓN DE VULNERABILIDAD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barrio Pucará.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F8B4AD9-EC16-E176-52F5-2FE53E685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413" y="1832401"/>
            <a:ext cx="2977442" cy="1837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 descr="No hay ninguna descripción de la foto disponible.">
            <a:extLst>
              <a:ext uri="{FF2B5EF4-FFF2-40B4-BE49-F238E27FC236}">
                <a16:creationId xmlns:a16="http://schemas.microsoft.com/office/drawing/2014/main" id="{BAE5F1F9-8395-DEB0-5E22-AB4D7A5318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955" y="1813727"/>
            <a:ext cx="2544046" cy="1888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 descr="No hay ninguna descripción de la foto disponible.">
            <a:extLst>
              <a:ext uri="{FF2B5EF4-FFF2-40B4-BE49-F238E27FC236}">
                <a16:creationId xmlns:a16="http://schemas.microsoft.com/office/drawing/2014/main" id="{5019C895-65E5-4046-C135-AA8F8F98AF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113" y="1741211"/>
            <a:ext cx="2479752" cy="19606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58BCB222-9916-F7F0-213A-0A46D03E55DC}"/>
              </a:ext>
            </a:extLst>
          </p:cNvPr>
          <p:cNvSpPr txBox="1"/>
          <p:nvPr/>
        </p:nvSpPr>
        <p:spPr>
          <a:xfrm>
            <a:off x="2265639" y="3833478"/>
            <a:ext cx="7703127" cy="6075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Patronato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rovincial de Cotopaxi  en coordinación con El GADPR San Juan de Pastocalle, 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ENTREGARON  DE 28 KITS DE ALIMENTOS DESTINADOS A ADULTOS MAYORES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parroquia.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016A3DA-9A64-CFB8-461A-869D577CBD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537" y="4620553"/>
            <a:ext cx="3130706" cy="17359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3F3B86E-288B-4022-3F57-5C6B3667A6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764" y="4564928"/>
            <a:ext cx="3240699" cy="17969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60265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406A1-F983-8295-EE80-A93601F8C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59742C-5221-A3DD-70BA-4CAEC62E9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629ABEB-DFEE-39F0-1F2B-63522C8F5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18F81B8-F83A-C066-EDB3-1A2E48746E85}"/>
              </a:ext>
            </a:extLst>
          </p:cNvPr>
          <p:cNvSpPr txBox="1"/>
          <p:nvPr/>
        </p:nvSpPr>
        <p:spPr>
          <a:xfrm>
            <a:off x="3419394" y="125363"/>
            <a:ext cx="4883846" cy="4070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 GAD MUNICIPAL DE LATACUNGA</a:t>
            </a:r>
            <a:endParaRPr lang="es-EC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F651333-B3F4-12CA-80E6-0916623432EE}"/>
              </a:ext>
            </a:extLst>
          </p:cNvPr>
          <p:cNvSpPr txBox="1"/>
          <p:nvPr/>
        </p:nvSpPr>
        <p:spPr>
          <a:xfrm>
            <a:off x="2078182" y="539574"/>
            <a:ext cx="7077649" cy="6075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ANTENIMIENTO DE LA RED PRINCIPAL DE ALCANTARILLADO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ubicado en la vía principal 24 de mayo ingreso al barrio Rosario de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érez.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n 8" descr="No hay ninguna descripción de la foto disponible.">
            <a:extLst>
              <a:ext uri="{FF2B5EF4-FFF2-40B4-BE49-F238E27FC236}">
                <a16:creationId xmlns:a16="http://schemas.microsoft.com/office/drawing/2014/main" id="{2A7507F3-7849-F82E-C08E-2A90252D7D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282" y="1278698"/>
            <a:ext cx="3273929" cy="20916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 descr="No hay ninguna descripción de la foto disponible.">
            <a:extLst>
              <a:ext uri="{FF2B5EF4-FFF2-40B4-BE49-F238E27FC236}">
                <a16:creationId xmlns:a16="http://schemas.microsoft.com/office/drawing/2014/main" id="{28A5E4B9-B93F-56A2-BEA3-B0396BEFCC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122" y="1298746"/>
            <a:ext cx="3273930" cy="20916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60E4BB3-F307-C119-9F87-1288CDBBE689}"/>
              </a:ext>
            </a:extLst>
          </p:cNvPr>
          <p:cNvSpPr txBox="1"/>
          <p:nvPr/>
        </p:nvSpPr>
        <p:spPr>
          <a:xfrm>
            <a:off x="2054959" y="3486633"/>
            <a:ext cx="7124093" cy="6075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MANTENIMIENTO DE LA PLANTA DE TRATAMIENTO 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sector Laurita de la Junta Administradora de agua Tandacato.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Imagen 16" descr="No hay ninguna descripción de la foto disponible.">
            <a:extLst>
              <a:ext uri="{FF2B5EF4-FFF2-40B4-BE49-F238E27FC236}">
                <a16:creationId xmlns:a16="http://schemas.microsoft.com/office/drawing/2014/main" id="{26C50AC1-DA9B-4491-5D35-76E2914406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816" y="4210458"/>
            <a:ext cx="2678430" cy="2210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Imagen 21" descr="No hay ninguna descripción de la foto disponible.">
            <a:extLst>
              <a:ext uri="{FF2B5EF4-FFF2-40B4-BE49-F238E27FC236}">
                <a16:creationId xmlns:a16="http://schemas.microsoft.com/office/drawing/2014/main" id="{51BCABBD-F159-DEA3-4428-4EE8DAEA6D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862" y="4190409"/>
            <a:ext cx="3119337" cy="22194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 descr="No hay ninguna descripción de la foto disponible.">
            <a:extLst>
              <a:ext uri="{FF2B5EF4-FFF2-40B4-BE49-F238E27FC236}">
                <a16:creationId xmlns:a16="http://schemas.microsoft.com/office/drawing/2014/main" id="{FC87B353-AFC1-D404-F82C-2BE5206CBD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719" y="4190409"/>
            <a:ext cx="2693412" cy="21767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46391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E8273F-B450-AF15-E992-EB347A125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3DFA98-3AA4-8CA0-6EA9-4829F29A7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6FBD603-51A6-3065-6186-DDA8A9804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0345"/>
            <a:ext cx="12192000" cy="686503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860EC9-13F3-E064-0560-9E3F5F1B8FC2}"/>
              </a:ext>
            </a:extLst>
          </p:cNvPr>
          <p:cNvSpPr txBox="1"/>
          <p:nvPr/>
        </p:nvSpPr>
        <p:spPr>
          <a:xfrm>
            <a:off x="3049905" y="143420"/>
            <a:ext cx="6092190" cy="87100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SEGUIMIENTO DE LA C</a:t>
            </a:r>
            <a:r>
              <a:rPr lang="es-EC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ONSTRUCCIÓN DEL  ALCANTARILLADO EN EL SECTOR LA LIBERTAD </a:t>
            </a:r>
            <a:r>
              <a:rPr lang="es-EC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perteneciente a la comuna San </a:t>
            </a:r>
            <a:r>
              <a:rPr lang="es-EC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Pastocalle y San Bartolomé</a:t>
            </a:r>
          </a:p>
        </p:txBody>
      </p:sp>
      <p:pic>
        <p:nvPicPr>
          <p:cNvPr id="8" name="Imagen 7" descr="No hay ninguna descripción de la foto disponible.">
            <a:extLst>
              <a:ext uri="{FF2B5EF4-FFF2-40B4-BE49-F238E27FC236}">
                <a16:creationId xmlns:a16="http://schemas.microsoft.com/office/drawing/2014/main" id="{2604403E-E54D-482F-0C2B-D59A80E9A6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432" y="1149365"/>
            <a:ext cx="3319894" cy="23257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 descr="No hay ninguna descripción de la foto disponible.">
            <a:extLst>
              <a:ext uri="{FF2B5EF4-FFF2-40B4-BE49-F238E27FC236}">
                <a16:creationId xmlns:a16="http://schemas.microsoft.com/office/drawing/2014/main" id="{E563A2FC-E367-21CB-E6E2-229427AA75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032" y="1217899"/>
            <a:ext cx="3319894" cy="22906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1543286-442E-25D3-D1B6-4036BD6F87E7}"/>
              </a:ext>
            </a:extLst>
          </p:cNvPr>
          <p:cNvSpPr txBox="1"/>
          <p:nvPr/>
        </p:nvSpPr>
        <p:spPr>
          <a:xfrm>
            <a:off x="2925041" y="3582687"/>
            <a:ext cx="6092190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Mantenimiento vial en el barrio Calvache.</a:t>
            </a:r>
          </a:p>
        </p:txBody>
      </p:sp>
      <p:pic>
        <p:nvPicPr>
          <p:cNvPr id="15" name="Imagen 14" descr="No hay ninguna descripción de la foto disponible.">
            <a:extLst>
              <a:ext uri="{FF2B5EF4-FFF2-40B4-BE49-F238E27FC236}">
                <a16:creationId xmlns:a16="http://schemas.microsoft.com/office/drawing/2014/main" id="{8959031E-2B07-4411-5243-94D189F91B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384" y="4001408"/>
            <a:ext cx="3435189" cy="21926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 descr="No hay ninguna descripción de la foto disponible.">
            <a:extLst>
              <a:ext uri="{FF2B5EF4-FFF2-40B4-BE49-F238E27FC236}">
                <a16:creationId xmlns:a16="http://schemas.microsoft.com/office/drawing/2014/main" id="{0E7336BD-5075-5A50-C157-C80DC392C7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093" y="4003210"/>
            <a:ext cx="3528233" cy="2194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68291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AF92BC-5A75-2696-BA05-47E5AECB6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3B365A-E2AC-E0AE-0163-4B2FF511C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1D8DD3F-CE2D-A3D1-6D08-4C18E19DD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936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C9778FA-539B-D471-D632-768944CB2E8F}"/>
              </a:ext>
            </a:extLst>
          </p:cNvPr>
          <p:cNvSpPr txBox="1"/>
          <p:nvPr/>
        </p:nvSpPr>
        <p:spPr>
          <a:xfrm>
            <a:off x="3366655" y="365125"/>
            <a:ext cx="5937365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MANTENIMIENTO  VIAL EN EL BARRIO MIÑO SAN ANTONIO.</a:t>
            </a:r>
          </a:p>
          <a:p>
            <a:pPr algn="just"/>
            <a:endParaRPr lang="es-EC" dirty="0"/>
          </a:p>
        </p:txBody>
      </p:sp>
      <p:pic>
        <p:nvPicPr>
          <p:cNvPr id="5" name="Imagen 4" descr="No hay ninguna descripción de la foto disponible.">
            <a:extLst>
              <a:ext uri="{FF2B5EF4-FFF2-40B4-BE49-F238E27FC236}">
                <a16:creationId xmlns:a16="http://schemas.microsoft.com/office/drawing/2014/main" id="{57F928AF-6D09-7CEC-1D81-C4F4629006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1110996"/>
            <a:ext cx="3367925" cy="21666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No hay ninguna descripción de la foto disponible.">
            <a:extLst>
              <a:ext uri="{FF2B5EF4-FFF2-40B4-BE49-F238E27FC236}">
                <a16:creationId xmlns:a16="http://schemas.microsoft.com/office/drawing/2014/main" id="{A368BD16-E995-80F9-90E0-4367036322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834" y="1122614"/>
            <a:ext cx="3182704" cy="21659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 descr="No hay ninguna descripción de la foto disponible.">
            <a:extLst>
              <a:ext uri="{FF2B5EF4-FFF2-40B4-BE49-F238E27FC236}">
                <a16:creationId xmlns:a16="http://schemas.microsoft.com/office/drawing/2014/main" id="{B9E9AD3E-BB59-6CB3-2B3D-AADCE37B20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566" y="1132462"/>
            <a:ext cx="2487446" cy="21451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BAC5F71-B441-89BE-23F5-1B5224BF4826}"/>
              </a:ext>
            </a:extLst>
          </p:cNvPr>
          <p:cNvSpPr txBox="1"/>
          <p:nvPr/>
        </p:nvSpPr>
        <p:spPr>
          <a:xfrm>
            <a:off x="1971832" y="3412581"/>
            <a:ext cx="8578215" cy="6390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MANTENIMIENTO, LIMPIEZA DE CUNETAS Y DESBROCE DE MALEZA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varios puntos críticos del centro urbano de nuestra parroquia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n 17" descr="No hay ninguna descripción de la foto disponible.">
            <a:extLst>
              <a:ext uri="{FF2B5EF4-FFF2-40B4-BE49-F238E27FC236}">
                <a16:creationId xmlns:a16="http://schemas.microsoft.com/office/drawing/2014/main" id="{414D0D30-4632-574A-8789-1D4367ED01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44" y="4690377"/>
            <a:ext cx="2888615" cy="20281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 descr="Puede ser una imagen de 1 persona y carretera">
            <a:extLst>
              <a:ext uri="{FF2B5EF4-FFF2-40B4-BE49-F238E27FC236}">
                <a16:creationId xmlns:a16="http://schemas.microsoft.com/office/drawing/2014/main" id="{46C31FA6-23CC-68F6-442F-98E50F034C9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898" y="4690377"/>
            <a:ext cx="2888615" cy="20281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Imagen 19" descr="No hay ninguna descripción de la foto disponible.">
            <a:extLst>
              <a:ext uri="{FF2B5EF4-FFF2-40B4-BE49-F238E27FC236}">
                <a16:creationId xmlns:a16="http://schemas.microsoft.com/office/drawing/2014/main" id="{C2372AF4-61B2-6238-3098-291BDA73443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320" y="4676649"/>
            <a:ext cx="2888615" cy="20556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4432748C-81E9-6AAE-80F6-20A8D721773D}"/>
              </a:ext>
            </a:extLst>
          </p:cNvPr>
          <p:cNvSpPr/>
          <p:nvPr/>
        </p:nvSpPr>
        <p:spPr>
          <a:xfrm>
            <a:off x="1922347" y="4218784"/>
            <a:ext cx="1574932" cy="3400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Calibra"/>
              </a:rPr>
              <a:t>Barrio Centro </a:t>
            </a:r>
            <a:endParaRPr lang="es-EC" dirty="0">
              <a:latin typeface="Calibra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9C7C979-1EE3-B7F9-477A-7A9F201BE69B}"/>
              </a:ext>
            </a:extLst>
          </p:cNvPr>
          <p:cNvSpPr/>
          <p:nvPr/>
        </p:nvSpPr>
        <p:spPr>
          <a:xfrm>
            <a:off x="5193566" y="4178077"/>
            <a:ext cx="1574932" cy="3400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Calibra"/>
              </a:rPr>
              <a:t>24 de mayo </a:t>
            </a:r>
            <a:endParaRPr lang="es-EC" dirty="0">
              <a:latin typeface="Calibra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949A3D0-034F-FAA4-2E24-0697A773B764}"/>
              </a:ext>
            </a:extLst>
          </p:cNvPr>
          <p:cNvSpPr/>
          <p:nvPr/>
        </p:nvSpPr>
        <p:spPr>
          <a:xfrm>
            <a:off x="8694721" y="4179639"/>
            <a:ext cx="1574932" cy="3400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Calibra"/>
              </a:rPr>
              <a:t> Barrio Ortuño</a:t>
            </a:r>
            <a:endParaRPr lang="es-EC" dirty="0">
              <a:latin typeface="Calibra"/>
            </a:endParaRPr>
          </a:p>
        </p:txBody>
      </p:sp>
    </p:spTree>
    <p:extLst>
      <p:ext uri="{BB962C8B-B14F-4D97-AF65-F5344CB8AC3E}">
        <p14:creationId xmlns:p14="http://schemas.microsoft.com/office/powerpoint/2010/main" val="209639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CBDBFB-F1F8-0CF7-403D-F79FD3367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11815E-D509-8AF5-8683-655E7C78C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CEFF593-7688-AB55-4402-7B649FF39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0E0A85A-9D56-630A-768A-42F2F9F17D33}"/>
              </a:ext>
            </a:extLst>
          </p:cNvPr>
          <p:cNvSpPr txBox="1"/>
          <p:nvPr/>
        </p:nvSpPr>
        <p:spPr>
          <a:xfrm>
            <a:off x="2758496" y="297104"/>
            <a:ext cx="642418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C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Gestión:   avance de obra </a:t>
            </a:r>
            <a:r>
              <a:rPr lang="es-EC" sz="18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CONSTRUCCIÓN DEL PARQUE DE LA FAMILIA</a:t>
            </a:r>
            <a:endParaRPr lang="es-EC" b="1" dirty="0"/>
          </a:p>
        </p:txBody>
      </p:sp>
      <p:pic>
        <p:nvPicPr>
          <p:cNvPr id="13" name="Imagen 12" descr="No hay ninguna descripción de la foto disponible.">
            <a:extLst>
              <a:ext uri="{FF2B5EF4-FFF2-40B4-BE49-F238E27FC236}">
                <a16:creationId xmlns:a16="http://schemas.microsoft.com/office/drawing/2014/main" id="{47BC4E52-6F88-A933-1C4A-F3AB8DC209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062" y="1118935"/>
            <a:ext cx="2480857" cy="18604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 descr="No hay ninguna descripción de la foto disponible.">
            <a:extLst>
              <a:ext uri="{FF2B5EF4-FFF2-40B4-BE49-F238E27FC236}">
                <a16:creationId xmlns:a16="http://schemas.microsoft.com/office/drawing/2014/main" id="{6A0AB0F0-B05F-3086-A378-29ECE54152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379" y="1090216"/>
            <a:ext cx="2391409" cy="18318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 descr="No hay ninguna descripción de la foto disponible.">
            <a:extLst>
              <a:ext uri="{FF2B5EF4-FFF2-40B4-BE49-F238E27FC236}">
                <a16:creationId xmlns:a16="http://schemas.microsoft.com/office/drawing/2014/main" id="{BD7243CE-4629-BF90-9E1B-5795F00ACD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210" y="1118935"/>
            <a:ext cx="2391409" cy="1817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F7D0FF79-6EC8-C8A2-6800-537A26560687}"/>
              </a:ext>
            </a:extLst>
          </p:cNvPr>
          <p:cNvSpPr txBox="1"/>
          <p:nvPr/>
        </p:nvSpPr>
        <p:spPr>
          <a:xfrm>
            <a:off x="2924491" y="3153778"/>
            <a:ext cx="6092190" cy="96827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EC" sz="1800" dirty="0">
                <a:effectLst/>
                <a:latin typeface="Calibra"/>
                <a:ea typeface="Calibri" panose="020F0502020204030204" pitchFamily="34" charset="0"/>
                <a:cs typeface="Times New Roman" panose="02020603050405020304" pitchFamily="18" charset="0"/>
              </a:rPr>
              <a:t>Gestión y seguimiento sobre </a:t>
            </a:r>
            <a:r>
              <a:rPr lang="es-EC" dirty="0">
                <a:latin typeface="Calibra"/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EC" sz="1800" b="1" dirty="0">
                <a:effectLst/>
                <a:latin typeface="Calibra"/>
                <a:ea typeface="Calibri" panose="020F0502020204030204" pitchFamily="34" charset="0"/>
                <a:cs typeface="Times New Roman" panose="02020603050405020304" pitchFamily="18" charset="0"/>
              </a:rPr>
              <a:t>AVANCE DE LA OBRA DE A</a:t>
            </a:r>
            <a:r>
              <a:rPr lang="es-EC" b="1" dirty="0">
                <a:latin typeface="Calibra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s-EC" sz="1800" b="1" dirty="0">
                <a:effectLst/>
                <a:latin typeface="Calibra"/>
                <a:ea typeface="Calibri" panose="020F0502020204030204" pitchFamily="34" charset="0"/>
                <a:cs typeface="Times New Roman" panose="02020603050405020304" pitchFamily="18" charset="0"/>
              </a:rPr>
              <a:t>QUINADO DE DIFERENTES CALLE DEL CENTRO URBANO DE LA PARROQUIA SAN JUAN DE PASTOCALLE.</a:t>
            </a:r>
            <a:endParaRPr lang="es-EC" sz="1600" b="1" dirty="0">
              <a:effectLst/>
              <a:latin typeface="Calibra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36988D0-6BD6-685A-0883-247BF2C214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29" y="4268837"/>
            <a:ext cx="2837617" cy="22640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D40B2DC-7423-AE11-901A-41340A2CDC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075" y="4268837"/>
            <a:ext cx="3016018" cy="22640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37C1B2B0-AAA9-F861-3E98-9045A29E7C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639" y="4268837"/>
            <a:ext cx="2837615" cy="2323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23212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543E2A-9AE4-92C2-E8BD-9D55ABCEC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9A177B-6A4B-63C3-800C-D9E3F8348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9CA61BB-DAC6-5C82-352A-185B347EF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D51E155-1849-1D13-BEA9-59BF10978DA7}"/>
              </a:ext>
            </a:extLst>
          </p:cNvPr>
          <p:cNvSpPr txBox="1"/>
          <p:nvPr/>
        </p:nvSpPr>
        <p:spPr>
          <a:xfrm>
            <a:off x="2452254" y="324575"/>
            <a:ext cx="7190509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CAMPAÑA GRATUITA DE DESPARASITACIÓN 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perros y gatos en nuestra parroquia.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 descr="Puede ser una imagen de 5 personas y texto que dice &quot;GAD ADPARROQUIAL Pastrcalle IJUAN DE SANJUANDE 2023 2027 NELATACUNGA LATACUNGA CUNGA&quot;">
            <a:extLst>
              <a:ext uri="{FF2B5EF4-FFF2-40B4-BE49-F238E27FC236}">
                <a16:creationId xmlns:a16="http://schemas.microsoft.com/office/drawing/2014/main" id="{D8D04A0E-AB2F-9D54-7ADE-722063810F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082" y="1252538"/>
            <a:ext cx="2870285" cy="21525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 descr="No hay ninguna descripción de la foto disponible.">
            <a:extLst>
              <a:ext uri="{FF2B5EF4-FFF2-40B4-BE49-F238E27FC236}">
                <a16:creationId xmlns:a16="http://schemas.microsoft.com/office/drawing/2014/main" id="{223D8992-D543-911D-9637-21EF0D44D1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964" y="1179728"/>
            <a:ext cx="2951954" cy="22137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18638A02-6AE0-2078-9A41-16E48EF93ABF}"/>
              </a:ext>
            </a:extLst>
          </p:cNvPr>
          <p:cNvSpPr txBox="1"/>
          <p:nvPr/>
        </p:nvSpPr>
        <p:spPr>
          <a:xfrm>
            <a:off x="2189017" y="3654186"/>
            <a:ext cx="7453746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C" kern="0" dirty="0">
                <a:latin typeface="Calibri Light" panose="020F0302020204030204" pitchFamily="34" charset="0"/>
                <a:ea typeface="Calibri" panose="020F0502020204030204" pitchFamily="34" charset="0"/>
              </a:rPr>
              <a:t>C</a:t>
            </a:r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onstrucción de reductores de velocidad, Barrio Ortuño y Miño San Antonio </a:t>
            </a:r>
          </a:p>
        </p:txBody>
      </p:sp>
      <p:pic>
        <p:nvPicPr>
          <p:cNvPr id="16" name="Imagen 15" descr="No hay ninguna descripción de la foto disponible.">
            <a:extLst>
              <a:ext uri="{FF2B5EF4-FFF2-40B4-BE49-F238E27FC236}">
                <a16:creationId xmlns:a16="http://schemas.microsoft.com/office/drawing/2014/main" id="{19DDDAD9-12E2-D259-C101-F1A00C641D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261" y="4243457"/>
            <a:ext cx="3053558" cy="22899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 descr="No hay ninguna descripción de la foto disponible.">
            <a:extLst>
              <a:ext uri="{FF2B5EF4-FFF2-40B4-BE49-F238E27FC236}">
                <a16:creationId xmlns:a16="http://schemas.microsoft.com/office/drawing/2014/main" id="{0F65E38D-5EDC-06BE-43DF-2A4E63B36F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628" y="4250106"/>
            <a:ext cx="3053558" cy="22899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62784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2836A-B860-2BFE-6A2C-55CAD0754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90CCC2-19B6-56D6-D7EB-B51E55E30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5588446-DD63-FA61-9527-0C3A6B0E6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B9189F-178D-8056-5D39-8821C551C63E}"/>
              </a:ext>
            </a:extLst>
          </p:cNvPr>
          <p:cNvSpPr txBox="1"/>
          <p:nvPr/>
        </p:nvSpPr>
        <p:spPr>
          <a:xfrm>
            <a:off x="2312410" y="233322"/>
            <a:ext cx="7407160" cy="73635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S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Coordinación para el </a:t>
            </a:r>
            <a:r>
              <a:rPr lang="es-EC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pintado de los  reductores de velocidad Barrio Centro </a:t>
            </a:r>
            <a:endParaRPr lang="es-EC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2E3654B-B2EB-F649-E33D-C6397353DF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81" y="1096457"/>
            <a:ext cx="3020220" cy="22914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E8A30D4-FB3B-38FD-B674-D16667E4A6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82" y="1081595"/>
            <a:ext cx="2899021" cy="22914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BF88981A-5CED-73FB-95E8-74E5E76506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295" y="1096457"/>
            <a:ext cx="3059024" cy="23021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CCDDE6CC-EE7C-96AF-AD96-A201048EF1A7}"/>
              </a:ext>
            </a:extLst>
          </p:cNvPr>
          <p:cNvSpPr txBox="1"/>
          <p:nvPr/>
        </p:nvSpPr>
        <p:spPr>
          <a:xfrm>
            <a:off x="2969895" y="3524141"/>
            <a:ext cx="6092190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Verificación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los trabajos de adoquinado en las calles 10 de Agosto y río blanco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Imagen 20" descr="No hay ninguna descripción de la foto disponible.">
            <a:extLst>
              <a:ext uri="{FF2B5EF4-FFF2-40B4-BE49-F238E27FC236}">
                <a16:creationId xmlns:a16="http://schemas.microsoft.com/office/drawing/2014/main" id="{BDD2DE48-5079-4B41-B98A-2E594737BD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273" y="4390864"/>
            <a:ext cx="3204787" cy="2177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Imagen 21" descr="No hay ninguna descripción de la foto disponible.">
            <a:extLst>
              <a:ext uri="{FF2B5EF4-FFF2-40B4-BE49-F238E27FC236}">
                <a16:creationId xmlns:a16="http://schemas.microsoft.com/office/drawing/2014/main" id="{B188669B-3A1E-BFF3-9F9F-158F9C3C94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4445932"/>
            <a:ext cx="3312968" cy="22512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84545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292BA6-3608-E1A7-E8D4-9F82B2B6E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28F752-3FE3-9421-1350-763636DCF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621E088-FADD-5B48-1092-2F5A07F27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59"/>
            <a:ext cx="12192000" cy="68650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387E84F-CFE0-E9FA-B2CE-4C6E365C1C09}"/>
              </a:ext>
            </a:extLst>
          </p:cNvPr>
          <p:cNvSpPr txBox="1"/>
          <p:nvPr/>
        </p:nvSpPr>
        <p:spPr>
          <a:xfrm>
            <a:off x="3311922" y="268638"/>
            <a:ext cx="609188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3108960" algn="l"/>
              </a:tabLst>
            </a:pPr>
            <a:r>
              <a:rPr lang="es-ES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C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MPRESA PUBLICA DE MOBILIDAD </a:t>
            </a:r>
            <a:endParaRPr lang="es-EC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4D6A618-4295-FF58-C79A-0EF70D2D0E93}"/>
              </a:ext>
            </a:extLst>
          </p:cNvPr>
          <p:cNvSpPr txBox="1"/>
          <p:nvPr/>
        </p:nvSpPr>
        <p:spPr>
          <a:xfrm>
            <a:off x="2243739" y="828931"/>
            <a:ext cx="8228245" cy="6075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 de colonias vacacionales 2026, brindando espacios de recreación, aprendizaje y sano esparcimiento para niños, niñas y jóvenes de la parroquia</a:t>
            </a: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Imagen 18" descr="No hay ninguna descripción de la foto disponible.">
            <a:extLst>
              <a:ext uri="{FF2B5EF4-FFF2-40B4-BE49-F238E27FC236}">
                <a16:creationId xmlns:a16="http://schemas.microsoft.com/office/drawing/2014/main" id="{649E132B-D1B3-2312-026A-3861D8D0B8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150" y="1614581"/>
            <a:ext cx="3108502" cy="2129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Imagen 19" descr="No hay ninguna descripción de la foto disponible.">
            <a:extLst>
              <a:ext uri="{FF2B5EF4-FFF2-40B4-BE49-F238E27FC236}">
                <a16:creationId xmlns:a16="http://schemas.microsoft.com/office/drawing/2014/main" id="{DB6EC943-BDF8-CC3F-E6B6-9408A53BDA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224" y="1614580"/>
            <a:ext cx="3074704" cy="2179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 descr="No hay ninguna descripción de la foto disponible.">
            <a:extLst>
              <a:ext uri="{FF2B5EF4-FFF2-40B4-BE49-F238E27FC236}">
                <a16:creationId xmlns:a16="http://schemas.microsoft.com/office/drawing/2014/main" id="{F8DF5361-BAB1-DF4B-24DB-054C6F14C6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959" y="1639056"/>
            <a:ext cx="3187804" cy="21548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F5913B84-068E-C7F6-688B-E57D55B4582D}"/>
              </a:ext>
            </a:extLst>
          </p:cNvPr>
          <p:cNvSpPr txBox="1"/>
          <p:nvPr/>
        </p:nvSpPr>
        <p:spPr>
          <a:xfrm>
            <a:off x="2036617" y="3912373"/>
            <a:ext cx="9019309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oordinación con la empresa pública de movilidad, sobr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el tema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SOCIALIZACIÓN SOBRE SEGURIDAD VIAL DIRIGIDA A PEATONES EN LA PARROQUIA</a:t>
            </a:r>
            <a:endParaRPr lang="es-EC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6DBDD995-02A0-63A5-2862-7F22DC669F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836" y="4748671"/>
            <a:ext cx="3086296" cy="19189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31A2F63-23B1-13AA-01EB-FE295D42D9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932" y="4752125"/>
            <a:ext cx="3242504" cy="19189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27550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292BA6-3608-E1A7-E8D4-9F82B2B6E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28F752-3FE3-9421-1350-763636DCF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E86BDB7-4530-1462-E18D-A1D8DC1D4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3EB6D437-BAD1-206B-16B1-6656829FC20D}"/>
              </a:ext>
            </a:extLst>
          </p:cNvPr>
          <p:cNvCxnSpPr>
            <a:cxnSpLocks/>
          </p:cNvCxnSpPr>
          <p:nvPr/>
        </p:nvCxnSpPr>
        <p:spPr>
          <a:xfrm>
            <a:off x="2035072" y="2011057"/>
            <a:ext cx="0" cy="6605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DD50BF03-2037-5015-4EEE-802B550A1E85}"/>
              </a:ext>
            </a:extLst>
          </p:cNvPr>
          <p:cNvSpPr txBox="1"/>
          <p:nvPr/>
        </p:nvSpPr>
        <p:spPr>
          <a:xfrm>
            <a:off x="2161308" y="373162"/>
            <a:ext cx="7689273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Recorrido en la parroquia San Juan de Pastocalle, </a:t>
            </a:r>
            <a:r>
              <a:rPr lang="es-EC" sz="1800" b="1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CON EL OBJETIVO DE EVALUAR Y FORTALECER LAS CONDICIONES DE SEGURIDAD CIUDADANA EN EL TERRITORIO</a:t>
            </a:r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.</a:t>
            </a:r>
            <a:endParaRPr lang="es-EC" dirty="0"/>
          </a:p>
        </p:txBody>
      </p:sp>
      <p:pic>
        <p:nvPicPr>
          <p:cNvPr id="14" name="Imagen 13" descr="No hay ninguna descripción de la foto disponible.">
            <a:extLst>
              <a:ext uri="{FF2B5EF4-FFF2-40B4-BE49-F238E27FC236}">
                <a16:creationId xmlns:a16="http://schemas.microsoft.com/office/drawing/2014/main" id="{A769A0C5-B7F2-5775-BCE0-00B5C47C85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11" y="1271649"/>
            <a:ext cx="2969936" cy="22266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Imagen 17" descr="No hay ninguna descripción de la foto disponible.">
            <a:extLst>
              <a:ext uri="{FF2B5EF4-FFF2-40B4-BE49-F238E27FC236}">
                <a16:creationId xmlns:a16="http://schemas.microsoft.com/office/drawing/2014/main" id="{376F2BB1-C37D-376D-298D-EE33B220FF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459" y="1288224"/>
            <a:ext cx="2996672" cy="22362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Imagen 19" descr="No hay ninguna descripción de la foto disponible.">
            <a:extLst>
              <a:ext uri="{FF2B5EF4-FFF2-40B4-BE49-F238E27FC236}">
                <a16:creationId xmlns:a16="http://schemas.microsoft.com/office/drawing/2014/main" id="{B7683FA5-A37C-C5DA-811B-7156C60FE3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581" y="1305932"/>
            <a:ext cx="2876680" cy="21567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86200AD8-E0FC-1207-A4A4-E86C01FE2178}"/>
              </a:ext>
            </a:extLst>
          </p:cNvPr>
          <p:cNvSpPr txBox="1"/>
          <p:nvPr/>
        </p:nvSpPr>
        <p:spPr>
          <a:xfrm>
            <a:off x="2341418" y="3638597"/>
            <a:ext cx="7509163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REUNIÓN PARA SOCIALIZAR LAS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RUTAS DE EVACUACIÓN POR AMENAZAS DEL VOLCÁN COTOPAXI.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" name="Imagen 22" descr="No hay ninguna descripción de la foto disponible.">
            <a:extLst>
              <a:ext uri="{FF2B5EF4-FFF2-40B4-BE49-F238E27FC236}">
                <a16:creationId xmlns:a16="http://schemas.microsoft.com/office/drawing/2014/main" id="{0555C72B-508F-B81B-34A3-84B869CCB8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963" y="4445449"/>
            <a:ext cx="2993894" cy="2252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 descr="No hay ninguna descripción de la foto disponible.">
            <a:extLst>
              <a:ext uri="{FF2B5EF4-FFF2-40B4-BE49-F238E27FC236}">
                <a16:creationId xmlns:a16="http://schemas.microsoft.com/office/drawing/2014/main" id="{AB6623DC-258E-55B2-12AA-02DAA2A3AE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876" y="4445449"/>
            <a:ext cx="3137074" cy="22854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71783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C3602-309D-6A3B-05F8-F040942AC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7C4D98-027E-4E50-6297-8B7F383C1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1443756-8FD2-0C05-BE28-EF948D9C0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28"/>
            <a:ext cx="12192000" cy="686503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3A788A7-60C6-6A75-D9E2-BBE766345448}"/>
              </a:ext>
            </a:extLst>
          </p:cNvPr>
          <p:cNvSpPr txBox="1"/>
          <p:nvPr/>
        </p:nvSpPr>
        <p:spPr>
          <a:xfrm>
            <a:off x="2230582" y="789879"/>
            <a:ext cx="7536873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Inspección de la quebrada seca del barrio Calvache,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LA FINALIDAD DE LLEVAR A CABO LA DELIMITACIÓN Y ESTABLECER LA FRANJA DE PROTECCIÓN.</a:t>
            </a:r>
            <a:endParaRPr lang="es-EC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7DFEC4C-6F9B-5AA3-4241-64915CCE83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177" y="2283073"/>
            <a:ext cx="3927550" cy="2955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447D51C-B46B-1CC5-2026-F278E921DC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49" y="2280305"/>
            <a:ext cx="3931228" cy="2958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AE909710-C65E-1FE1-5861-98FB71FD25E0}"/>
              </a:ext>
            </a:extLst>
          </p:cNvPr>
          <p:cNvSpPr/>
          <p:nvPr/>
        </p:nvSpPr>
        <p:spPr>
          <a:xfrm>
            <a:off x="5954642" y="2342650"/>
            <a:ext cx="689691" cy="1206970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246286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7C8D3F-C467-FD8D-D813-4FDC74ED7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6" name="Picture 2" descr="Puede ser una imagen de 7 personas y texto que dice &quot;고분 LETo Javier PRESIDENTE Aliaga GADPR PASTOCALLE&quot;">
            <a:extLst>
              <a:ext uri="{FF2B5EF4-FFF2-40B4-BE49-F238E27FC236}">
                <a16:creationId xmlns:a16="http://schemas.microsoft.com/office/drawing/2014/main" id="{3FA39109-3D31-459E-3DB3-90529E908D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615" y="250043"/>
            <a:ext cx="6974108" cy="415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F7412A4-416D-DFBF-4022-0CD040382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4269"/>
            <a:ext cx="12192000" cy="6865034"/>
          </a:xfrm>
          <a:prstGeom prst="rect">
            <a:avLst/>
          </a:prstGeom>
        </p:spPr>
      </p:pic>
      <p:sp>
        <p:nvSpPr>
          <p:cNvPr id="7" name="AutoShape 4" descr="Gracias">
            <a:extLst>
              <a:ext uri="{FF2B5EF4-FFF2-40B4-BE49-F238E27FC236}">
                <a16:creationId xmlns:a16="http://schemas.microsoft.com/office/drawing/2014/main" id="{5B558956-8866-B7C1-E7A3-82703F0F6B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554ED9E-A281-0D30-7D38-F5592B2F66DE}"/>
              </a:ext>
            </a:extLst>
          </p:cNvPr>
          <p:cNvSpPr txBox="1"/>
          <p:nvPr/>
        </p:nvSpPr>
        <p:spPr>
          <a:xfrm>
            <a:off x="3117056" y="176331"/>
            <a:ext cx="6103620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 CONAGOPARE COTOPAXI</a:t>
            </a:r>
            <a:endParaRPr lang="es-EC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D4FD3B1-85E7-BCA3-D003-45082D1AACB9}"/>
              </a:ext>
            </a:extLst>
          </p:cNvPr>
          <p:cNvSpPr txBox="1"/>
          <p:nvPr/>
        </p:nvSpPr>
        <p:spPr>
          <a:xfrm>
            <a:off x="2441908" y="792406"/>
            <a:ext cx="7382341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ociabilización del justificativo técnico para la construcción del cerramiento de la plaza central del barrio San José de Yanayacu.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DED75D8-2CB1-6EBD-E016-D8B9F3FBD0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807" y="1683265"/>
            <a:ext cx="3180385" cy="24494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0A41D1-761F-66F7-4B0F-D8792EFD64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541" y="1690688"/>
            <a:ext cx="3214029" cy="24186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2B23393-2739-5907-4ABF-228A157867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430" y="1683265"/>
            <a:ext cx="3264201" cy="24563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DA16C3B-D773-3782-8E88-F839562ED8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266" y="4339306"/>
            <a:ext cx="2798730" cy="20988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104EB83-05EE-7960-5EDF-56901ABB2B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4335685"/>
            <a:ext cx="2798730" cy="21061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4786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08FD4F-0441-527A-3856-38904A59F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8E05847-9E3D-41ED-5CAA-CB63FB2A31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EEC01F1-C8B2-81F4-B3D1-435A118DCD54}"/>
              </a:ext>
            </a:extLst>
          </p:cNvPr>
          <p:cNvSpPr txBox="1"/>
          <p:nvPr/>
        </p:nvSpPr>
        <p:spPr>
          <a:xfrm>
            <a:off x="838200" y="898028"/>
            <a:ext cx="5503545" cy="139794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LEVANTAMIENTO TOPOGRÁFICO CON ANCHO DEFINIDO, TRAZADO VIAL, LEVANTAMIENTO DE PREDIOS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se encuentran a lo largo de la vía en los sectores, buena Vista, Luz y Vida y Chapas de la comuna San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uan de </a:t>
            </a:r>
            <a:r>
              <a:rPr lang="es-EC" sz="1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astocalle y san Bartolomé, parroquia Pastocalle, cantón Latacunga, provincia de Cotopaxi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E8FA137-D625-9004-0BEC-BECA26B8E4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632" y="3164956"/>
            <a:ext cx="2503950" cy="33279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16F7777-4E72-FA12-36B3-31388F24EDE8}"/>
              </a:ext>
            </a:extLst>
          </p:cNvPr>
          <p:cNvSpPr txBox="1"/>
          <p:nvPr/>
        </p:nvSpPr>
        <p:spPr>
          <a:xfrm>
            <a:off x="7009881" y="960253"/>
            <a:ext cx="4539615" cy="139794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LEVANTAMIENTO TOPOGRÁFICO CON ANCHO DEFINIDO Y TRAZADO VIAL PARA LA AMPLIACIÓN </a:t>
            </a:r>
            <a:r>
              <a:rPr lang="es-EC" sz="16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vía ubicada en el sector Curiquingue y san Bartolomé, parroquia Pastocalle, Cantón , Provincia de Cotopaxi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96FC2F-0F0B-8F75-2D9E-17946D1C74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690" y="3054984"/>
            <a:ext cx="2633749" cy="35001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A6EDFE-4A57-E767-14EF-B7F73CCC2BF7}"/>
              </a:ext>
            </a:extLst>
          </p:cNvPr>
          <p:cNvSpPr txBox="1"/>
          <p:nvPr/>
        </p:nvSpPr>
        <p:spPr>
          <a:xfrm>
            <a:off x="4783974" y="227533"/>
            <a:ext cx="3361113" cy="53290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746760" algn="l"/>
              </a:tabLst>
            </a:pPr>
            <a:r>
              <a:rPr lang="es-EC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Justificativo Técnico </a:t>
            </a:r>
          </a:p>
        </p:txBody>
      </p:sp>
      <p:sp>
        <p:nvSpPr>
          <p:cNvPr id="11" name="Flecha: hacia abajo 10">
            <a:extLst>
              <a:ext uri="{FF2B5EF4-FFF2-40B4-BE49-F238E27FC236}">
                <a16:creationId xmlns:a16="http://schemas.microsoft.com/office/drawing/2014/main" id="{B4D5BADE-4C02-A421-1D26-696258DBC5C7}"/>
              </a:ext>
            </a:extLst>
          </p:cNvPr>
          <p:cNvSpPr/>
          <p:nvPr/>
        </p:nvSpPr>
        <p:spPr>
          <a:xfrm>
            <a:off x="3105279" y="2295975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E6F118E9-862B-CE83-5037-786A368FB5F8}"/>
              </a:ext>
            </a:extLst>
          </p:cNvPr>
          <p:cNvSpPr/>
          <p:nvPr/>
        </p:nvSpPr>
        <p:spPr>
          <a:xfrm>
            <a:off x="9169238" y="2317246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705527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1C1B99-9FAA-0363-D411-208EC40DD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9F04135-571B-DD22-2CA0-CDE99EE491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1564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0F81A2D-7C3B-1603-5827-8AF04D9C04D5}"/>
              </a:ext>
            </a:extLst>
          </p:cNvPr>
          <p:cNvSpPr txBox="1"/>
          <p:nvPr/>
        </p:nvSpPr>
        <p:spPr>
          <a:xfrm>
            <a:off x="2969895" y="375344"/>
            <a:ext cx="6252210" cy="4700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3108960" algn="l"/>
              </a:tabLst>
            </a:pPr>
            <a:r>
              <a:rPr lang="es-EC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 EMPRESA ELÉCTRICA DE COTOPAXI </a:t>
            </a:r>
            <a:endParaRPr lang="es-EC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FEB16AA-FE87-8DF7-0E70-6DBE9D861611}"/>
              </a:ext>
            </a:extLst>
          </p:cNvPr>
          <p:cNvSpPr txBox="1"/>
          <p:nvPr/>
        </p:nvSpPr>
        <p:spPr>
          <a:xfrm>
            <a:off x="2928331" y="1087535"/>
            <a:ext cx="6293774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3108960" algn="l"/>
              </a:tabLs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realizo los </a:t>
            </a:r>
            <a:r>
              <a:rPr lang="es-EC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trabajos de mantenimiento de las luminarias de alumbrado público en varios barrios de la parroquia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n 8" descr="No hay ninguna descripción de la foto disponible.">
            <a:extLst>
              <a:ext uri="{FF2B5EF4-FFF2-40B4-BE49-F238E27FC236}">
                <a16:creationId xmlns:a16="http://schemas.microsoft.com/office/drawing/2014/main" id="{FE397DBA-608C-5C87-AFD3-AD9F4B94F4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16" y="2653145"/>
            <a:ext cx="2922043" cy="3000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 descr="No hay ninguna descripción de la foto disponible.">
            <a:extLst>
              <a:ext uri="{FF2B5EF4-FFF2-40B4-BE49-F238E27FC236}">
                <a16:creationId xmlns:a16="http://schemas.microsoft.com/office/drawing/2014/main" id="{2D7B46B2-4670-6077-BC6A-BD3BE0F7A3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711" y="2653145"/>
            <a:ext cx="2276873" cy="30351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 descr="No hay ninguna descripción de la foto disponible.">
            <a:extLst>
              <a:ext uri="{FF2B5EF4-FFF2-40B4-BE49-F238E27FC236}">
                <a16:creationId xmlns:a16="http://schemas.microsoft.com/office/drawing/2014/main" id="{FE39896E-C0DD-EDAA-FD40-EF68FF0AB4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179" y="2653145"/>
            <a:ext cx="2496346" cy="30351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 descr="No hay ninguna descripción de la foto disponible.">
            <a:extLst>
              <a:ext uri="{FF2B5EF4-FFF2-40B4-BE49-F238E27FC236}">
                <a16:creationId xmlns:a16="http://schemas.microsoft.com/office/drawing/2014/main" id="{65C6EBC0-6B2D-21A0-C41E-B2BBB304B8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297" y="2654881"/>
            <a:ext cx="2276873" cy="30351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lecha: hacia abajo 2">
            <a:extLst>
              <a:ext uri="{FF2B5EF4-FFF2-40B4-BE49-F238E27FC236}">
                <a16:creationId xmlns:a16="http://schemas.microsoft.com/office/drawing/2014/main" id="{F8C38D60-3191-E295-9016-9D9AE8D903AA}"/>
              </a:ext>
            </a:extLst>
          </p:cNvPr>
          <p:cNvSpPr/>
          <p:nvPr/>
        </p:nvSpPr>
        <p:spPr>
          <a:xfrm>
            <a:off x="1793211" y="1758399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31725FDD-C01D-90D2-0691-96DC1289C13B}"/>
              </a:ext>
            </a:extLst>
          </p:cNvPr>
          <p:cNvSpPr/>
          <p:nvPr/>
        </p:nvSpPr>
        <p:spPr>
          <a:xfrm>
            <a:off x="4519512" y="1779395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B4C02604-2752-ECB0-0703-01DDBCF71751}"/>
              </a:ext>
            </a:extLst>
          </p:cNvPr>
          <p:cNvSpPr/>
          <p:nvPr/>
        </p:nvSpPr>
        <p:spPr>
          <a:xfrm>
            <a:off x="7489407" y="1748115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ED22D47F-1D9E-8F4F-F4DE-3D8E75D87115}"/>
              </a:ext>
            </a:extLst>
          </p:cNvPr>
          <p:cNvSpPr/>
          <p:nvPr/>
        </p:nvSpPr>
        <p:spPr>
          <a:xfrm>
            <a:off x="10219025" y="1833977"/>
            <a:ext cx="318655" cy="66739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9874585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A56CC-A187-7480-27B7-354DFBB9A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377CA1-978E-E34D-4AF1-374ACD7F5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84CA422-F994-A823-BDFA-5DBCFB52D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9122B47-1B52-A889-6ACE-7EEFA86DED24}"/>
              </a:ext>
            </a:extLst>
          </p:cNvPr>
          <p:cNvSpPr txBox="1"/>
          <p:nvPr/>
        </p:nvSpPr>
        <p:spPr>
          <a:xfrm>
            <a:off x="2585333" y="232981"/>
            <a:ext cx="6092190" cy="3755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3108960" algn="l"/>
              </a:tabLst>
            </a:pP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 BRIGADA MEDICA</a:t>
            </a:r>
            <a:endParaRPr lang="es-EC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3D79280-AABB-18E9-AA2F-E797B3F49871}"/>
              </a:ext>
            </a:extLst>
          </p:cNvPr>
          <p:cNvSpPr txBox="1"/>
          <p:nvPr/>
        </p:nvSpPr>
        <p:spPr>
          <a:xfrm>
            <a:off x="1454727" y="751801"/>
            <a:ext cx="7883831" cy="96827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3108960" algn="l"/>
              </a:tabLst>
            </a:pP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coordinación brigada médica "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PÁRAMOS DE ESPERANZA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",  en los barrios </a:t>
            </a:r>
            <a:r>
              <a:rPr lang="es-EC" sz="1800" dirty="0" err="1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Matango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y San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osé de </a:t>
            </a:r>
            <a:r>
              <a:rPr lang="es-EC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anayacu con un enfoque especial en niños, niñas, jóvenes y adultos mayores.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n 9" descr="No hay ninguna descripción de la foto disponible.">
            <a:extLst>
              <a:ext uri="{FF2B5EF4-FFF2-40B4-BE49-F238E27FC236}">
                <a16:creationId xmlns:a16="http://schemas.microsoft.com/office/drawing/2014/main" id="{91E769C8-3275-7BBF-3C27-5A5B483970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57" y="1906682"/>
            <a:ext cx="2797914" cy="18268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 descr="No hay ninguna descripción de la foto disponible.">
            <a:extLst>
              <a:ext uri="{FF2B5EF4-FFF2-40B4-BE49-F238E27FC236}">
                <a16:creationId xmlns:a16="http://schemas.microsoft.com/office/drawing/2014/main" id="{9100B841-D012-E66D-CAFF-DFF04B93D1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252" y="1888210"/>
            <a:ext cx="2684780" cy="18268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 descr="No hay ninguna descripción de la foto disponible.">
            <a:extLst>
              <a:ext uri="{FF2B5EF4-FFF2-40B4-BE49-F238E27FC236}">
                <a16:creationId xmlns:a16="http://schemas.microsoft.com/office/drawing/2014/main" id="{4C05EB70-3F88-F96F-E24D-1F3B012E1B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795" y="1863347"/>
            <a:ext cx="2797914" cy="18701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F1021E5F-5160-000F-780D-EB3F795611FD}"/>
              </a:ext>
            </a:extLst>
          </p:cNvPr>
          <p:cNvSpPr txBox="1"/>
          <p:nvPr/>
        </p:nvSpPr>
        <p:spPr>
          <a:xfrm>
            <a:off x="1391480" y="3869849"/>
            <a:ext cx="7947077" cy="6719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3108960" algn="l"/>
              </a:tabLst>
            </a:pPr>
            <a:r>
              <a:rPr lang="es-EC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Jornada de salud preventiva, brindando atención médica., en coordinación con la </a:t>
            </a:r>
            <a:r>
              <a:rPr lang="es-EC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FUNDACIÓN SOMOS ESPERANZA </a:t>
            </a:r>
            <a:endParaRPr lang="es-EC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n 14" descr="No hay ninguna descripción de la foto disponible.">
            <a:extLst>
              <a:ext uri="{FF2B5EF4-FFF2-40B4-BE49-F238E27FC236}">
                <a16:creationId xmlns:a16="http://schemas.microsoft.com/office/drawing/2014/main" id="{42ED9AC8-3477-73C4-4A3F-DB68CE8414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857" y="4696573"/>
            <a:ext cx="2811309" cy="20450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 descr="No hay ninguna descripción de la foto disponible.">
            <a:extLst>
              <a:ext uri="{FF2B5EF4-FFF2-40B4-BE49-F238E27FC236}">
                <a16:creationId xmlns:a16="http://schemas.microsoft.com/office/drawing/2014/main" id="{D60B57E1-CE63-5088-2F74-CE7849952C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089" y="4696573"/>
            <a:ext cx="3069994" cy="19771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24292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B318FD-4A3F-5424-D22B-9EC7988EB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50EBDF8-9321-E997-EBCD-E84219D6F1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17B698C-4146-D1C2-69F6-F3889CA2ECB7}"/>
              </a:ext>
            </a:extLst>
          </p:cNvPr>
          <p:cNvSpPr txBox="1"/>
          <p:nvPr/>
        </p:nvSpPr>
        <p:spPr>
          <a:xfrm>
            <a:off x="4059957" y="266842"/>
            <a:ext cx="4378036" cy="53290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3108960" algn="l"/>
              </a:tabLst>
            </a:pPr>
            <a:r>
              <a:rPr lang="es-EC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SEGURIDAD CUIDADANA </a:t>
            </a:r>
            <a:endParaRPr lang="es-EC" sz="2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DF8D0CA-DBC2-AB4A-2141-8239DDDDC3A7}"/>
              </a:ext>
            </a:extLst>
          </p:cNvPr>
          <p:cNvSpPr txBox="1"/>
          <p:nvPr/>
        </p:nvSpPr>
        <p:spPr>
          <a:xfrm>
            <a:off x="2036618" y="965364"/>
            <a:ext cx="7910946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C" kern="0" dirty="0">
                <a:latin typeface="Calibri Light" panose="020F0302020204030204" pitchFamily="34" charset="0"/>
                <a:ea typeface="Calibri" panose="020F0502020204030204" pitchFamily="34" charset="0"/>
              </a:rPr>
              <a:t>C</a:t>
            </a:r>
            <a:r>
              <a:rPr lang="es-EC" sz="1800" kern="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oordinación con el comandante de la subzona Cotopaxi, para  habilitar  el UPC control norte, ubicado en la vía e-35, con el objetivo de fortalecer la seguridad ciudadana </a:t>
            </a:r>
            <a:endParaRPr lang="es-EC" dirty="0"/>
          </a:p>
        </p:txBody>
      </p:sp>
      <p:pic>
        <p:nvPicPr>
          <p:cNvPr id="14" name="Imagen 13" descr="No hay ninguna descripción de la foto disponible.">
            <a:extLst>
              <a:ext uri="{FF2B5EF4-FFF2-40B4-BE49-F238E27FC236}">
                <a16:creationId xmlns:a16="http://schemas.microsoft.com/office/drawing/2014/main" id="{0512F423-E7D8-6B3C-294F-7547B252E3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618" y="2013178"/>
            <a:ext cx="2914593" cy="27566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 descr="No hay ninguna descripción de la foto disponible.">
            <a:extLst>
              <a:ext uri="{FF2B5EF4-FFF2-40B4-BE49-F238E27FC236}">
                <a16:creationId xmlns:a16="http://schemas.microsoft.com/office/drawing/2014/main" id="{1AB3C318-3D72-D71A-FBCA-CA36557C8D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043" y="2014644"/>
            <a:ext cx="2107825" cy="27566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 descr="No hay ninguna descripción de la foto disponible.">
            <a:extLst>
              <a:ext uri="{FF2B5EF4-FFF2-40B4-BE49-F238E27FC236}">
                <a16:creationId xmlns:a16="http://schemas.microsoft.com/office/drawing/2014/main" id="{78995458-50D1-B9E0-3694-06D4DBEF26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738" y="2062605"/>
            <a:ext cx="2107825" cy="27086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 descr="No hay ninguna descripción de la foto disponible.">
            <a:extLst>
              <a:ext uri="{FF2B5EF4-FFF2-40B4-BE49-F238E27FC236}">
                <a16:creationId xmlns:a16="http://schemas.microsoft.com/office/drawing/2014/main" id="{9579E164-92E0-67D0-3DD3-7C9DE18627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291" y="4969307"/>
            <a:ext cx="2914593" cy="1799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91394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C3602-309D-6A3B-05F8-F040942AC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ES" dirty="0"/>
            </a:br>
            <a:br>
              <a:rPr lang="es-EC" dirty="0"/>
            </a:br>
            <a:endParaRPr lang="es-EC" dirty="0"/>
          </a:p>
        </p:txBody>
      </p:sp>
      <p:sp>
        <p:nvSpPr>
          <p:cNvPr id="19" name="Marcador de contenido 18">
            <a:extLst>
              <a:ext uri="{FF2B5EF4-FFF2-40B4-BE49-F238E27FC236}">
                <a16:creationId xmlns:a16="http://schemas.microsoft.com/office/drawing/2014/main" id="{2AB30C89-1332-3FA2-0AA4-CA09D325C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20" name="Marcador de contenido 3">
            <a:extLst>
              <a:ext uri="{FF2B5EF4-FFF2-40B4-BE49-F238E27FC236}">
                <a16:creationId xmlns:a16="http://schemas.microsoft.com/office/drawing/2014/main" id="{4CF7C014-8077-79DE-3749-7E8340E59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" y="-25225"/>
            <a:ext cx="12192000" cy="6865034"/>
          </a:xfrm>
          <a:prstGeom prst="rect">
            <a:avLst/>
          </a:prstGeom>
        </p:spPr>
      </p:pic>
      <p:pic>
        <p:nvPicPr>
          <p:cNvPr id="4098" name="Picture 2" descr="Gracias Dios | Buenas Nuevas">
            <a:extLst>
              <a:ext uri="{FF2B5EF4-FFF2-40B4-BE49-F238E27FC236}">
                <a16:creationId xmlns:a16="http://schemas.microsoft.com/office/drawing/2014/main" id="{D53C125D-42BD-D4B6-2AEC-4AE3DE239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070" y="2011611"/>
            <a:ext cx="7110412" cy="291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E12C40D-E4B4-EDE3-7F81-CA3BFDC99AFE}"/>
              </a:ext>
            </a:extLst>
          </p:cNvPr>
          <p:cNvSpPr txBox="1"/>
          <p:nvPr/>
        </p:nvSpPr>
        <p:spPr>
          <a:xfrm>
            <a:off x="4170408" y="934393"/>
            <a:ext cx="68217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i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Open Sans" panose="020B0606030504020204" pitchFamily="34" charset="0"/>
              </a:rPr>
              <a:t>Lo que haces hoy define el </a:t>
            </a:r>
          </a:p>
          <a:p>
            <a:r>
              <a:rPr lang="es-ES" sz="3200" b="1" i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Open Sans" panose="020B0606030504020204" pitchFamily="34" charset="0"/>
              </a:rPr>
              <a:t>éxito que tendrás mañana</a:t>
            </a:r>
            <a:endParaRPr lang="es-EC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98066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8387</TotalTime>
  <Words>3342</Words>
  <Application>Microsoft Office PowerPoint</Application>
  <PresentationFormat>Panorámica</PresentationFormat>
  <Paragraphs>412</Paragraphs>
  <Slides>65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16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65</vt:i4>
      </vt:variant>
    </vt:vector>
  </HeadingPairs>
  <TitlesOfParts>
    <vt:vector size="83" baseType="lpstr">
      <vt:lpstr>Aptos</vt:lpstr>
      <vt:lpstr>Aptos Display</vt:lpstr>
      <vt:lpstr>Arial</vt:lpstr>
      <vt:lpstr>Arial Black</vt:lpstr>
      <vt:lpstr>Arial Rounded MT Bold</vt:lpstr>
      <vt:lpstr>Bodoni MT</vt:lpstr>
      <vt:lpstr>Calibra</vt:lpstr>
      <vt:lpstr>Calibri</vt:lpstr>
      <vt:lpstr>Calibri Light</vt:lpstr>
      <vt:lpstr>Calimbra</vt:lpstr>
      <vt:lpstr>Eras Bold ITC</vt:lpstr>
      <vt:lpstr>Franklin Gothic Demi</vt:lpstr>
      <vt:lpstr>HelveticaNeue-Light</vt:lpstr>
      <vt:lpstr>Open Sans</vt:lpstr>
      <vt:lpstr>Rockwell Extra Bold</vt:lpstr>
      <vt:lpstr>Wingdings</vt:lpstr>
      <vt:lpstr>Tema de Office</vt:lpstr>
      <vt:lpstr>Worksheet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Presentación de PowerPoint</vt:lpstr>
      <vt:lpstr>Presentación de PowerPoint</vt:lpstr>
      <vt:lpstr>Presentación de PowerPoint</vt:lpstr>
      <vt:lpstr>PARTICIPACIÓN EN EL EVENTO CULTURAL EN EL CANTÓN LATACUNGA 2023, FORTALECIMIENTO CULTURAL  </vt:lpstr>
      <vt:lpstr>Presentación de PowerPoint</vt:lpstr>
      <vt:lpstr>Presentación de PowerPoint</vt:lpstr>
      <vt:lpstr>Presentación de PowerPoint</vt:lpstr>
      <vt:lpstr>Presentación de PowerPoint</vt:lpstr>
      <vt:lpstr>V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Secretaria</dc:creator>
  <cp:lastModifiedBy>Secretaria</cp:lastModifiedBy>
  <cp:revision>236</cp:revision>
  <cp:lastPrinted>2026-05-20T13:44:42Z</cp:lastPrinted>
  <dcterms:created xsi:type="dcterms:W3CDTF">2023-10-30T21:06:41Z</dcterms:created>
  <dcterms:modified xsi:type="dcterms:W3CDTF">2026-05-29T17:11:18Z</dcterms:modified>
</cp:coreProperties>
</file>